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85" r:id="rId2"/>
    <p:sldId id="257" r:id="rId3"/>
    <p:sldId id="258" r:id="rId4"/>
    <p:sldId id="273" r:id="rId5"/>
    <p:sldId id="274" r:id="rId6"/>
    <p:sldId id="265" r:id="rId7"/>
    <p:sldId id="275" r:id="rId8"/>
    <p:sldId id="266" r:id="rId9"/>
    <p:sldId id="259" r:id="rId10"/>
    <p:sldId id="260" r:id="rId11"/>
    <p:sldId id="261" r:id="rId12"/>
    <p:sldId id="264" r:id="rId13"/>
    <p:sldId id="263" r:id="rId14"/>
    <p:sldId id="272" r:id="rId15"/>
    <p:sldId id="262" r:id="rId16"/>
    <p:sldId id="276" r:id="rId17"/>
    <p:sldId id="277" r:id="rId18"/>
    <p:sldId id="271" r:id="rId19"/>
    <p:sldId id="267" r:id="rId20"/>
    <p:sldId id="282" r:id="rId21"/>
    <p:sldId id="283" r:id="rId22"/>
    <p:sldId id="284" r:id="rId23"/>
    <p:sldId id="278" r:id="rId24"/>
    <p:sldId id="268" r:id="rId25"/>
    <p:sldId id="269" r:id="rId26"/>
    <p:sldId id="270" r:id="rId27"/>
    <p:sldId id="281" r:id="rId28"/>
    <p:sldId id="279" r:id="rId29"/>
    <p:sldId id="28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23"/>
    <p:restoredTop sz="96879"/>
  </p:normalViewPr>
  <p:slideViewPr>
    <p:cSldViewPr snapToGrid="0" snapToObjects="1">
      <p:cViewPr varScale="1">
        <p:scale>
          <a:sx n="128" d="100"/>
          <a:sy n="128" d="100"/>
        </p:scale>
        <p:origin x="4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gif>
</file>

<file path=ppt/media/image21.gif>
</file>

<file path=ppt/media/image22.jpeg>
</file>

<file path=ppt/media/image23.jpeg>
</file>

<file path=ppt/media/image24.jpeg>
</file>

<file path=ppt/media/image25.png>
</file>

<file path=ppt/media/image26.png>
</file>

<file path=ppt/media/image27.png>
</file>

<file path=ppt/media/image28.png>
</file>

<file path=ppt/media/image29.jpeg>
</file>

<file path=ppt/media/image3.png>
</file>

<file path=ppt/media/image30.png>
</file>

<file path=ppt/media/image4.png>
</file>

<file path=ppt/media/image5.jpeg>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761ED7-20DC-AA47-B399-7EBDB1D791CA}" type="datetimeFigureOut">
              <a:rPr lang="en-US" smtClean="0"/>
              <a:t>12/15/22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58536D-51D4-4743-BC3B-EE72AC05E068}" type="slidenum">
              <a:rPr lang="en-US" smtClean="0"/>
              <a:t>‹#›</a:t>
            </a:fld>
            <a:endParaRPr lang="en-US"/>
          </a:p>
        </p:txBody>
      </p:sp>
    </p:spTree>
    <p:extLst>
      <p:ext uri="{BB962C8B-B14F-4D97-AF65-F5344CB8AC3E}">
        <p14:creationId xmlns:p14="http://schemas.microsoft.com/office/powerpoint/2010/main" val="1773715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p:cNvSpPr>
          <p:nvPr>
            <p:ph type="sldImg"/>
          </p:nvPr>
        </p:nvSpPr>
        <p:spPr bwMode="auto">
          <a:noFill/>
          <a:ln>
            <a:solidFill>
              <a:srgbClr val="000000"/>
            </a:solidFill>
            <a:miter lim="800000"/>
            <a:headEnd/>
            <a:tailEnd/>
          </a:ln>
        </p:spPr>
      </p:sp>
      <p:sp>
        <p:nvSpPr>
          <p:cNvPr id="17411" name="Notes Placeholder 2"/>
          <p:cNvSpPr>
            <a:spLocks noGrp="1"/>
          </p:cNvSpPr>
          <p:nvPr>
            <p:ph type="body" idx="1"/>
          </p:nvPr>
        </p:nvSpPr>
        <p:spPr bwMode="auto">
          <a:noFill/>
        </p:spPr>
        <p:txBody>
          <a:bodyPr/>
          <a:lstStyle/>
          <a:p>
            <a:endParaRPr lang="en-US" dirty="0">
              <a:ea typeface="ＭＳ Ｐゴシック" charset="-128"/>
              <a:cs typeface="ＭＳ Ｐゴシック" charset="-128"/>
            </a:endParaRPr>
          </a:p>
        </p:txBody>
      </p:sp>
      <p:sp>
        <p:nvSpPr>
          <p:cNvPr id="17412" name="Slide Number Placeholder 3"/>
          <p:cNvSpPr>
            <a:spLocks noGrp="1"/>
          </p:cNvSpPr>
          <p:nvPr>
            <p:ph type="sldNum" sz="quarter" idx="5"/>
          </p:nvPr>
        </p:nvSpPr>
        <p:spPr bwMode="auto">
          <a:noFill/>
          <a:ln>
            <a:miter lim="800000"/>
            <a:headEnd/>
            <a:tailEnd/>
          </a:ln>
        </p:spPr>
        <p:txBody>
          <a:bodyPr/>
          <a:lstStyle/>
          <a:p>
            <a:fld id="{F2DC69FE-82EB-ED4A-895C-6DF3FE534FB7}"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1922512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CB91-30C0-87AA-64EB-CCDBE53D81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ADA4B2-678B-CA5C-E643-97C094C1F8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E570A31-A9CB-8464-76BC-2259020DE225}"/>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5" name="Footer Placeholder 4">
            <a:extLst>
              <a:ext uri="{FF2B5EF4-FFF2-40B4-BE49-F238E27FC236}">
                <a16:creationId xmlns:a16="http://schemas.microsoft.com/office/drawing/2014/main" id="{A8C8DB5D-B344-006D-22CC-5BB67FC9B0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14C61E-7671-854F-D198-B76C6464E95A}"/>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1734810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C5917-DAFC-BBD7-5778-D4851860CB3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2621F2-3278-D641-04B3-AEA769581E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FBD825-EE86-74F8-A24C-6B363AF9136C}"/>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5" name="Footer Placeholder 4">
            <a:extLst>
              <a:ext uri="{FF2B5EF4-FFF2-40B4-BE49-F238E27FC236}">
                <a16:creationId xmlns:a16="http://schemas.microsoft.com/office/drawing/2014/main" id="{EC116FD1-D41C-D3CF-59EA-9496CD3BFC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7CE884-4E5B-D179-99E1-D1C2830533CB}"/>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2925135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3E554B-DD98-587B-DC3A-FCDE662D75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3DAE67E-AAD2-16E8-88E2-135EC031B9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4C4013-1BFA-07CC-F59A-9DE4ADF3505C}"/>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5" name="Footer Placeholder 4">
            <a:extLst>
              <a:ext uri="{FF2B5EF4-FFF2-40B4-BE49-F238E27FC236}">
                <a16:creationId xmlns:a16="http://schemas.microsoft.com/office/drawing/2014/main" id="{ADC2715D-BA34-D3C4-BC83-309808C833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A82C6A-DBA2-8E9B-426F-5ADD103C4AFB}"/>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941299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48971-1F61-4BB8-6932-6D018D79AC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EAEBE0-AE35-D312-47C1-90CBD64D78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F4F6EA-1183-2A37-78C7-4850E8F0AB43}"/>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5" name="Footer Placeholder 4">
            <a:extLst>
              <a:ext uri="{FF2B5EF4-FFF2-40B4-BE49-F238E27FC236}">
                <a16:creationId xmlns:a16="http://schemas.microsoft.com/office/drawing/2014/main" id="{1F043ADF-0201-CF5C-C382-537D593A82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990002-CA79-288A-6F27-3D1446F017FA}"/>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1358375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0F722-5E30-23C1-51B0-FDC4EFC909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F6F070-C0B0-25CD-8AD4-C6EE23FF03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904353-5D5D-AAAF-0774-6946AD62C11F}"/>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5" name="Footer Placeholder 4">
            <a:extLst>
              <a:ext uri="{FF2B5EF4-FFF2-40B4-BE49-F238E27FC236}">
                <a16:creationId xmlns:a16="http://schemas.microsoft.com/office/drawing/2014/main" id="{DA56FA0B-7B83-FE84-83B4-C70C405259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E1DC8F-32A6-1F69-A56B-DBF60F75ED87}"/>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1971011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EC50E-8EAE-1167-5D3B-90BB9898FE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2F8882-4B40-2F3E-F328-4C96395165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F66B94-960C-3898-9859-6AE4DB63355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83D8728-7E06-EA32-2952-3E0548F30B6E}"/>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6" name="Footer Placeholder 5">
            <a:extLst>
              <a:ext uri="{FF2B5EF4-FFF2-40B4-BE49-F238E27FC236}">
                <a16:creationId xmlns:a16="http://schemas.microsoft.com/office/drawing/2014/main" id="{12046239-244A-FF6D-CF15-DDF0E5A86F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0041C0-73E5-14B4-DC49-00EB8EDEB293}"/>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1909519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66A20-6ABB-31ED-626D-A61C828502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9EF160-5864-7ECC-B7BD-9A979BED1B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AED6E5-BBED-FCFA-0C76-8E905E3939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68F74B4-1772-76F0-353F-8974456E31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1E1917-BC9F-6CEE-6B69-908843A6488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6B28FA-2AA1-8020-E993-C59D3B3BBC78}"/>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8" name="Footer Placeholder 7">
            <a:extLst>
              <a:ext uri="{FF2B5EF4-FFF2-40B4-BE49-F238E27FC236}">
                <a16:creationId xmlns:a16="http://schemas.microsoft.com/office/drawing/2014/main" id="{23ED52CE-EC0E-A5F3-C55F-C5696547531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700846-08C3-461C-9F8B-910C98A707E8}"/>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3895414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7D674-EB4C-5E5D-5C81-29DFC09347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BF00FE9-8A1C-EAE4-6670-1D0B7D9DC12A}"/>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4" name="Footer Placeholder 3">
            <a:extLst>
              <a:ext uri="{FF2B5EF4-FFF2-40B4-BE49-F238E27FC236}">
                <a16:creationId xmlns:a16="http://schemas.microsoft.com/office/drawing/2014/main" id="{FDE5994C-6A61-596D-B3F1-772D1AD0759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11EEB1C-6025-D0D0-4457-CCCB95F83938}"/>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2322866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DC4F2D5-2FB0-01E5-3B93-3CF324A1F170}"/>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3" name="Footer Placeholder 2">
            <a:extLst>
              <a:ext uri="{FF2B5EF4-FFF2-40B4-BE49-F238E27FC236}">
                <a16:creationId xmlns:a16="http://schemas.microsoft.com/office/drawing/2014/main" id="{62C51124-145F-93F4-2A09-0674893E0E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84442F2-B1DE-FDF3-BC5D-83E7C9CDC079}"/>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1122019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AECFB-D7E7-30D7-CAD6-538E0CDA99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FD6A5A-FE15-EE62-C802-C06C468618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C459BC-80D4-8209-6B82-A2708C39DB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EA9A2C-DAB6-7BD2-47A6-AA1CDA417B71}"/>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6" name="Footer Placeholder 5">
            <a:extLst>
              <a:ext uri="{FF2B5EF4-FFF2-40B4-BE49-F238E27FC236}">
                <a16:creationId xmlns:a16="http://schemas.microsoft.com/office/drawing/2014/main" id="{EB6BD8D8-9598-B884-5081-B2E671492A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D5E8C0-96E6-62B1-CA17-08719E8D454A}"/>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2221101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9D7AD-A06B-F1BE-9C80-ECEBB8F000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79A170-8F1A-3DA2-A227-EFCCF0D3C6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8D45E2-B87F-AB55-1EEE-03D80D7C0A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2DC814-AB45-C46E-44B2-0C85EC6815C3}"/>
              </a:ext>
            </a:extLst>
          </p:cNvPr>
          <p:cNvSpPr>
            <a:spLocks noGrp="1"/>
          </p:cNvSpPr>
          <p:nvPr>
            <p:ph type="dt" sz="half" idx="10"/>
          </p:nvPr>
        </p:nvSpPr>
        <p:spPr/>
        <p:txBody>
          <a:bodyPr/>
          <a:lstStyle/>
          <a:p>
            <a:fld id="{32083459-FFB5-5049-8AD8-3F64F0586A32}" type="datetimeFigureOut">
              <a:rPr lang="en-US" smtClean="0"/>
              <a:t>12/15/22</a:t>
            </a:fld>
            <a:endParaRPr lang="en-US"/>
          </a:p>
        </p:txBody>
      </p:sp>
      <p:sp>
        <p:nvSpPr>
          <p:cNvPr id="6" name="Footer Placeholder 5">
            <a:extLst>
              <a:ext uri="{FF2B5EF4-FFF2-40B4-BE49-F238E27FC236}">
                <a16:creationId xmlns:a16="http://schemas.microsoft.com/office/drawing/2014/main" id="{09397D0D-8AEA-0C78-68C2-BA2AE5C399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4C893F-0818-F985-55F2-326D429E173A}"/>
              </a:ext>
            </a:extLst>
          </p:cNvPr>
          <p:cNvSpPr>
            <a:spLocks noGrp="1"/>
          </p:cNvSpPr>
          <p:nvPr>
            <p:ph type="sldNum" sz="quarter" idx="12"/>
          </p:nvPr>
        </p:nvSpPr>
        <p:spPr/>
        <p:txBody>
          <a:bodyPr/>
          <a:lstStyle/>
          <a:p>
            <a:fld id="{40209353-F02E-1341-A5AE-158B35447CD4}" type="slidenum">
              <a:rPr lang="en-US" smtClean="0"/>
              <a:t>‹#›</a:t>
            </a:fld>
            <a:endParaRPr lang="en-US"/>
          </a:p>
        </p:txBody>
      </p:sp>
    </p:spTree>
    <p:extLst>
      <p:ext uri="{BB962C8B-B14F-4D97-AF65-F5344CB8AC3E}">
        <p14:creationId xmlns:p14="http://schemas.microsoft.com/office/powerpoint/2010/main" val="1182958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4ABBE2-5292-8C4A-FC55-6FDFE47CBA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20073A-38E0-3854-A16A-FA580934FF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63D433-6CB8-5F62-F8A0-F171A766623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083459-FFB5-5049-8AD8-3F64F0586A32}" type="datetimeFigureOut">
              <a:rPr lang="en-US" smtClean="0"/>
              <a:t>12/15/22</a:t>
            </a:fld>
            <a:endParaRPr lang="en-US"/>
          </a:p>
        </p:txBody>
      </p:sp>
      <p:sp>
        <p:nvSpPr>
          <p:cNvPr id="5" name="Footer Placeholder 4">
            <a:extLst>
              <a:ext uri="{FF2B5EF4-FFF2-40B4-BE49-F238E27FC236}">
                <a16:creationId xmlns:a16="http://schemas.microsoft.com/office/drawing/2014/main" id="{9F61F25C-8153-BAF9-CE5E-9DF7D049E7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164C5E6-10CC-1F72-BCA9-09B1DBE473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209353-F02E-1341-A5AE-158B35447CD4}" type="slidenum">
              <a:rPr lang="en-US" smtClean="0"/>
              <a:t>‹#›</a:t>
            </a:fld>
            <a:endParaRPr lang="en-US"/>
          </a:p>
        </p:txBody>
      </p:sp>
    </p:spTree>
    <p:extLst>
      <p:ext uri="{BB962C8B-B14F-4D97-AF65-F5344CB8AC3E}">
        <p14:creationId xmlns:p14="http://schemas.microsoft.com/office/powerpoint/2010/main" val="15702070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hyperlink" Target="https://is.gd/artmachin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excavating.ai/" TargetMode="External"/><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scikit-optimize/scikit-optimize/issues/981"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businessinsider.com/author/kaylee-faga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wired.com/story/zelensky-deepfake-facebook-twitter-playbook/"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BEBA8EAE-BF5A-486C-A8C5-ECC9F3942E4B}">
                <a14:imgProps xmlns:a14="http://schemas.microsoft.com/office/drawing/2010/main">
                  <a14:imgLayer r:embed="rId4">
                    <a14:imgEffect>
                      <a14:artisticLineDrawing/>
                    </a14:imgEffect>
                  </a14:imgLayer>
                </a14:imgProps>
              </a:ext>
              <a:ext uri="{28A0092B-C50C-407E-A947-70E740481C1C}">
                <a14:useLocalDpi xmlns:a14="http://schemas.microsoft.com/office/drawing/2010/main" val="0"/>
              </a:ext>
            </a:extLst>
          </a:blip>
          <a:srcRect l="4152" t="28402" r="4342" b="11302"/>
          <a:stretch/>
        </p:blipFill>
        <p:spPr>
          <a:xfrm>
            <a:off x="898659" y="1249066"/>
            <a:ext cx="10584556" cy="4467069"/>
          </a:xfrm>
          <a:prstGeom prst="rect">
            <a:avLst/>
          </a:prstGeom>
        </p:spPr>
      </p:pic>
      <p:sp>
        <p:nvSpPr>
          <p:cNvPr id="10" name="Title 3"/>
          <p:cNvSpPr>
            <a:spLocks noGrp="1"/>
          </p:cNvSpPr>
          <p:nvPr>
            <p:ph type="ctrTitle"/>
          </p:nvPr>
        </p:nvSpPr>
        <p:spPr>
          <a:xfrm>
            <a:off x="1079292" y="2088788"/>
            <a:ext cx="10223291" cy="1241910"/>
          </a:xfrm>
          <a:solidFill>
            <a:schemeClr val="bg1">
              <a:alpha val="80000"/>
            </a:schemeClr>
          </a:solidFill>
        </p:spPr>
        <p:txBody>
          <a:bodyPr>
            <a:normAutofit/>
          </a:bodyPr>
          <a:lstStyle/>
          <a:p>
            <a:r>
              <a:rPr lang="en-US" sz="4800" dirty="0"/>
              <a:t>AI and art</a:t>
            </a:r>
            <a:endParaRPr lang="en-US" sz="4800" dirty="0">
              <a:ea typeface="ＭＳ Ｐゴシック" charset="-128"/>
              <a:cs typeface="ＭＳ Ｐゴシック" charset="-128"/>
            </a:endParaRPr>
          </a:p>
        </p:txBody>
      </p:sp>
      <p:sp>
        <p:nvSpPr>
          <p:cNvPr id="11" name="TextBox 10"/>
          <p:cNvSpPr txBox="1"/>
          <p:nvPr/>
        </p:nvSpPr>
        <p:spPr>
          <a:xfrm>
            <a:off x="-698500" y="787401"/>
            <a:ext cx="184666" cy="461665"/>
          </a:xfrm>
          <a:prstGeom prst="rect">
            <a:avLst/>
          </a:prstGeom>
          <a:noFill/>
        </p:spPr>
        <p:txBody>
          <a:bodyPr wrap="none" rtlCol="0">
            <a:spAutoFit/>
          </a:bodyPr>
          <a:lstStyle/>
          <a:p>
            <a:pPr fontAlgn="base">
              <a:spcBef>
                <a:spcPct val="0"/>
              </a:spcBef>
              <a:spcAft>
                <a:spcPct val="0"/>
              </a:spcAft>
            </a:pPr>
            <a:endParaRPr lang="en-US" sz="2400" dirty="0">
              <a:solidFill>
                <a:prstClr val="black"/>
              </a:solidFill>
              <a:latin typeface="Corbel"/>
              <a:ea typeface="ＭＳ Ｐゴシック" charset="-128"/>
              <a:cs typeface="ＭＳ Ｐゴシック" charset="-128"/>
            </a:endParaRPr>
          </a:p>
        </p:txBody>
      </p:sp>
      <p:sp>
        <p:nvSpPr>
          <p:cNvPr id="2" name="TextBox 1"/>
          <p:cNvSpPr txBox="1"/>
          <p:nvPr/>
        </p:nvSpPr>
        <p:spPr>
          <a:xfrm>
            <a:off x="5210026" y="4233882"/>
            <a:ext cx="2051779" cy="830997"/>
          </a:xfrm>
          <a:prstGeom prst="rect">
            <a:avLst/>
          </a:prstGeom>
          <a:solidFill>
            <a:schemeClr val="bg1">
              <a:alpha val="80000"/>
            </a:schemeClr>
          </a:solidFill>
        </p:spPr>
        <p:txBody>
          <a:bodyPr wrap="none" rtlCol="0">
            <a:spAutoFit/>
          </a:bodyPr>
          <a:lstStyle/>
          <a:p>
            <a:pPr algn="ctr" fontAlgn="base">
              <a:spcBef>
                <a:spcPct val="0"/>
              </a:spcBef>
              <a:spcAft>
                <a:spcPct val="0"/>
              </a:spcAft>
            </a:pPr>
            <a:r>
              <a:rPr lang="en-US" sz="2400" dirty="0">
                <a:solidFill>
                  <a:prstClr val="black"/>
                </a:solidFill>
                <a:latin typeface="Gill Sans Light"/>
                <a:ea typeface="ＭＳ Ｐゴシック" charset="-128"/>
                <a:cs typeface="Gill Sans Light"/>
              </a:rPr>
              <a:t>William Trimble</a:t>
            </a:r>
          </a:p>
          <a:p>
            <a:pPr algn="ctr" fontAlgn="base">
              <a:spcBef>
                <a:spcPct val="0"/>
              </a:spcBef>
              <a:spcAft>
                <a:spcPct val="0"/>
              </a:spcAft>
            </a:pPr>
            <a:r>
              <a:rPr lang="en-US" sz="2400" dirty="0">
                <a:solidFill>
                  <a:prstClr val="black"/>
                </a:solidFill>
                <a:latin typeface="Gill Sans Light"/>
                <a:ea typeface="ＭＳ Ｐゴシック" charset="-128"/>
                <a:cs typeface="Gill Sans Light"/>
              </a:rPr>
              <a:t>Spring 2022</a:t>
            </a:r>
          </a:p>
        </p:txBody>
      </p:sp>
      <p:pic>
        <p:nvPicPr>
          <p:cNvPr id="5" name="Picture 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541899" y="5871757"/>
            <a:ext cx="2941316" cy="591940"/>
          </a:xfrm>
          <a:prstGeom prst="rect">
            <a:avLst/>
          </a:prstGeom>
          <a:solidFill>
            <a:schemeClr val="bg1">
              <a:alpha val="80000"/>
            </a:schemeClr>
          </a:solidFill>
        </p:spPr>
      </p:pic>
    </p:spTree>
    <p:extLst>
      <p:ext uri="{BB962C8B-B14F-4D97-AF65-F5344CB8AC3E}">
        <p14:creationId xmlns:p14="http://schemas.microsoft.com/office/powerpoint/2010/main" val="1148166835"/>
      </p:ext>
    </p:extLst>
  </p:cSld>
  <p:clrMapOvr>
    <a:masterClrMapping/>
  </p:clrMapOvr>
  <mc:AlternateContent xmlns:mc="http://schemas.openxmlformats.org/markup-compatibility/2006" xmlns:p14="http://schemas.microsoft.com/office/powerpoint/2010/main">
    <mc:Choice Requires="p14">
      <p:transition spd="slow" p14:dur="2000" advTm="24898"/>
    </mc:Choice>
    <mc:Fallback xmlns="" xmlns:mv="urn:schemas-microsoft-com:mac:vml">
      <p:transition spd="slow" advTm="2489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23168-4B83-F3A3-0353-703FEC952E3A}"/>
              </a:ext>
            </a:extLst>
          </p:cNvPr>
          <p:cNvSpPr>
            <a:spLocks noGrp="1"/>
          </p:cNvSpPr>
          <p:nvPr>
            <p:ph type="title"/>
          </p:nvPr>
        </p:nvSpPr>
        <p:spPr/>
        <p:txBody>
          <a:bodyPr/>
          <a:lstStyle/>
          <a:p>
            <a:endParaRPr lang="en-US"/>
          </a:p>
        </p:txBody>
      </p:sp>
      <p:pic>
        <p:nvPicPr>
          <p:cNvPr id="6" name="Picture 5">
            <a:extLst>
              <a:ext uri="{FF2B5EF4-FFF2-40B4-BE49-F238E27FC236}">
                <a16:creationId xmlns:a16="http://schemas.microsoft.com/office/drawing/2014/main" id="{E8252180-A7A7-BAE8-49AC-F67DBDFAFB49}"/>
              </a:ext>
            </a:extLst>
          </p:cNvPr>
          <p:cNvPicPr>
            <a:picLocks noChangeAspect="1"/>
          </p:cNvPicPr>
          <p:nvPr/>
        </p:nvPicPr>
        <p:blipFill>
          <a:blip r:embed="rId2"/>
          <a:stretch>
            <a:fillRect/>
          </a:stretch>
        </p:blipFill>
        <p:spPr>
          <a:xfrm>
            <a:off x="838200" y="1019206"/>
            <a:ext cx="9261334" cy="5289003"/>
          </a:xfrm>
          <a:prstGeom prst="rect">
            <a:avLst/>
          </a:prstGeom>
        </p:spPr>
      </p:pic>
      <p:sp>
        <p:nvSpPr>
          <p:cNvPr id="7" name="Rectangle 6">
            <a:extLst>
              <a:ext uri="{FF2B5EF4-FFF2-40B4-BE49-F238E27FC236}">
                <a16:creationId xmlns:a16="http://schemas.microsoft.com/office/drawing/2014/main" id="{0E80EA0C-0FF8-7279-4254-4B75D358A52B}"/>
              </a:ext>
            </a:extLst>
          </p:cNvPr>
          <p:cNvSpPr/>
          <p:nvPr/>
        </p:nvSpPr>
        <p:spPr>
          <a:xfrm>
            <a:off x="3731303" y="6308209"/>
            <a:ext cx="3005695" cy="369332"/>
          </a:xfrm>
          <a:prstGeom prst="rect">
            <a:avLst/>
          </a:prstGeom>
        </p:spPr>
        <p:txBody>
          <a:bodyPr wrap="none">
            <a:spAutoFit/>
          </a:bodyPr>
          <a:lstStyle/>
          <a:p>
            <a:r>
              <a:rPr lang="en-US" dirty="0"/>
              <a:t>https://</a:t>
            </a:r>
            <a:r>
              <a:rPr lang="en-US" dirty="0" err="1"/>
              <a:t>youtu.be</a:t>
            </a:r>
            <a:r>
              <a:rPr lang="en-US" dirty="0"/>
              <a:t>/UroVey4fJ_g</a:t>
            </a:r>
          </a:p>
        </p:txBody>
      </p:sp>
    </p:spTree>
    <p:extLst>
      <p:ext uri="{BB962C8B-B14F-4D97-AF65-F5344CB8AC3E}">
        <p14:creationId xmlns:p14="http://schemas.microsoft.com/office/powerpoint/2010/main" val="8979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B4D3A-EDAA-2AA3-BDFC-2C2C3E359BA0}"/>
              </a:ext>
            </a:extLst>
          </p:cNvPr>
          <p:cNvSpPr>
            <a:spLocks noGrp="1"/>
          </p:cNvSpPr>
          <p:nvPr>
            <p:ph type="title"/>
          </p:nvPr>
        </p:nvSpPr>
        <p:spPr/>
        <p:txBody>
          <a:bodyPr/>
          <a:lstStyle/>
          <a:p>
            <a:r>
              <a:rPr lang="en-US" dirty="0"/>
              <a:t>pix2pix  -- CNNs trained on image pairs</a:t>
            </a:r>
          </a:p>
        </p:txBody>
      </p:sp>
      <p:pic>
        <p:nvPicPr>
          <p:cNvPr id="5" name="Content Placeholder 4">
            <a:extLst>
              <a:ext uri="{FF2B5EF4-FFF2-40B4-BE49-F238E27FC236}">
                <a16:creationId xmlns:a16="http://schemas.microsoft.com/office/drawing/2014/main" id="{F491431D-1D71-601D-F458-830EE1805DBD}"/>
              </a:ext>
            </a:extLst>
          </p:cNvPr>
          <p:cNvPicPr>
            <a:picLocks noGrp="1" noChangeAspect="1"/>
          </p:cNvPicPr>
          <p:nvPr>
            <p:ph idx="1"/>
          </p:nvPr>
        </p:nvPicPr>
        <p:blipFill>
          <a:blip r:embed="rId2"/>
          <a:stretch>
            <a:fillRect/>
          </a:stretch>
        </p:blipFill>
        <p:spPr>
          <a:xfrm>
            <a:off x="262539" y="2286903"/>
            <a:ext cx="10753130" cy="6551393"/>
          </a:xfrm>
        </p:spPr>
      </p:pic>
    </p:spTree>
    <p:extLst>
      <p:ext uri="{BB962C8B-B14F-4D97-AF65-F5344CB8AC3E}">
        <p14:creationId xmlns:p14="http://schemas.microsoft.com/office/powerpoint/2010/main" val="1280153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08A2E-9F63-37C9-861F-8BF05481C0AB}"/>
              </a:ext>
            </a:extLst>
          </p:cNvPr>
          <p:cNvSpPr>
            <a:spLocks noGrp="1"/>
          </p:cNvSpPr>
          <p:nvPr>
            <p:ph type="title"/>
          </p:nvPr>
        </p:nvSpPr>
        <p:spPr/>
        <p:txBody>
          <a:bodyPr/>
          <a:lstStyle/>
          <a:p>
            <a:r>
              <a:rPr lang="en-US" dirty="0"/>
              <a:t>pix2pix  -- CNNs trained on image pairs</a:t>
            </a:r>
          </a:p>
        </p:txBody>
      </p:sp>
      <p:pic>
        <p:nvPicPr>
          <p:cNvPr id="5" name="Picture 4">
            <a:extLst>
              <a:ext uri="{FF2B5EF4-FFF2-40B4-BE49-F238E27FC236}">
                <a16:creationId xmlns:a16="http://schemas.microsoft.com/office/drawing/2014/main" id="{9EBA6CC7-2DF9-69B6-D1AE-634A46DB78F1}"/>
              </a:ext>
            </a:extLst>
          </p:cNvPr>
          <p:cNvPicPr>
            <a:picLocks noChangeAspect="1"/>
          </p:cNvPicPr>
          <p:nvPr/>
        </p:nvPicPr>
        <p:blipFill>
          <a:blip r:embed="rId2"/>
          <a:stretch>
            <a:fillRect/>
          </a:stretch>
        </p:blipFill>
        <p:spPr>
          <a:xfrm>
            <a:off x="1786320" y="1800334"/>
            <a:ext cx="7021348" cy="6703640"/>
          </a:xfrm>
          <a:prstGeom prst="rect">
            <a:avLst/>
          </a:prstGeom>
        </p:spPr>
      </p:pic>
    </p:spTree>
    <p:extLst>
      <p:ext uri="{BB962C8B-B14F-4D97-AF65-F5344CB8AC3E}">
        <p14:creationId xmlns:p14="http://schemas.microsoft.com/office/powerpoint/2010/main" val="1175852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FD45F-AC40-7348-2261-F497DB148B4A}"/>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EC373FA6-8AC3-5C7F-1632-AB68CD2CC02B}"/>
              </a:ext>
            </a:extLst>
          </p:cNvPr>
          <p:cNvPicPr>
            <a:picLocks noGrp="1" noChangeAspect="1"/>
          </p:cNvPicPr>
          <p:nvPr>
            <p:ph idx="1"/>
          </p:nvPr>
        </p:nvPicPr>
        <p:blipFill>
          <a:blip r:embed="rId2"/>
          <a:stretch>
            <a:fillRect/>
          </a:stretch>
        </p:blipFill>
        <p:spPr>
          <a:xfrm>
            <a:off x="460483" y="408781"/>
            <a:ext cx="8832959" cy="5970998"/>
          </a:xfrm>
        </p:spPr>
      </p:pic>
      <p:sp>
        <p:nvSpPr>
          <p:cNvPr id="4" name="TextBox 3">
            <a:extLst>
              <a:ext uri="{FF2B5EF4-FFF2-40B4-BE49-F238E27FC236}">
                <a16:creationId xmlns:a16="http://schemas.microsoft.com/office/drawing/2014/main" id="{D3060A97-2463-C2B1-6E64-6A8FAD519EDB}"/>
              </a:ext>
            </a:extLst>
          </p:cNvPr>
          <p:cNvSpPr txBox="1"/>
          <p:nvPr/>
        </p:nvSpPr>
        <p:spPr>
          <a:xfrm>
            <a:off x="838200" y="6492875"/>
            <a:ext cx="4879028" cy="369332"/>
          </a:xfrm>
          <a:prstGeom prst="rect">
            <a:avLst/>
          </a:prstGeom>
          <a:noFill/>
        </p:spPr>
        <p:txBody>
          <a:bodyPr wrap="none" rtlCol="0">
            <a:spAutoFit/>
          </a:bodyPr>
          <a:lstStyle/>
          <a:p>
            <a:r>
              <a:rPr lang="en-US" dirty="0"/>
              <a:t>https://</a:t>
            </a:r>
            <a:r>
              <a:rPr lang="en-US" dirty="0" err="1"/>
              <a:t>github.com</a:t>
            </a:r>
            <a:r>
              <a:rPr lang="en-US" dirty="0"/>
              <a:t>/</a:t>
            </a:r>
            <a:r>
              <a:rPr lang="en-US" dirty="0" err="1"/>
              <a:t>affinelayer</a:t>
            </a:r>
            <a:r>
              <a:rPr lang="en-US" dirty="0"/>
              <a:t>/pix2pix-tensorflow</a:t>
            </a:r>
          </a:p>
        </p:txBody>
      </p:sp>
    </p:spTree>
    <p:extLst>
      <p:ext uri="{BB962C8B-B14F-4D97-AF65-F5344CB8AC3E}">
        <p14:creationId xmlns:p14="http://schemas.microsoft.com/office/powerpoint/2010/main" val="3067539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713BF-BBEA-FCAB-24C4-428EC76FB957}"/>
              </a:ext>
            </a:extLst>
          </p:cNvPr>
          <p:cNvSpPr>
            <a:spLocks noGrp="1"/>
          </p:cNvSpPr>
          <p:nvPr>
            <p:ph type="title"/>
          </p:nvPr>
        </p:nvSpPr>
        <p:spPr/>
        <p:txBody>
          <a:bodyPr/>
          <a:lstStyle/>
          <a:p>
            <a:r>
              <a:rPr lang="en-US" dirty="0"/>
              <a:t>pix2pix  -- CNNs trained on image pairs</a:t>
            </a:r>
          </a:p>
        </p:txBody>
      </p:sp>
      <p:sp>
        <p:nvSpPr>
          <p:cNvPr id="3" name="Content Placeholder 2">
            <a:extLst>
              <a:ext uri="{FF2B5EF4-FFF2-40B4-BE49-F238E27FC236}">
                <a16:creationId xmlns:a16="http://schemas.microsoft.com/office/drawing/2014/main" id="{04358468-D583-8EA7-5A22-9F971C19ECD3}"/>
              </a:ext>
            </a:extLst>
          </p:cNvPr>
          <p:cNvSpPr>
            <a:spLocks noGrp="1"/>
          </p:cNvSpPr>
          <p:nvPr>
            <p:ph idx="1"/>
          </p:nvPr>
        </p:nvSpPr>
        <p:spPr/>
        <p:txBody>
          <a:bodyPr/>
          <a:lstStyle/>
          <a:p>
            <a:endParaRPr lang="en-US" dirty="0"/>
          </a:p>
        </p:txBody>
      </p:sp>
      <p:pic>
        <p:nvPicPr>
          <p:cNvPr id="5122" name="Picture 2">
            <a:extLst>
              <a:ext uri="{FF2B5EF4-FFF2-40B4-BE49-F238E27FC236}">
                <a16:creationId xmlns:a16="http://schemas.microsoft.com/office/drawing/2014/main" id="{1D8CD554-D60D-DCEB-22BE-526C96748D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5926"/>
            <a:ext cx="12192000" cy="449103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F747369-3917-B144-B1EA-4602FDA1C308}"/>
              </a:ext>
            </a:extLst>
          </p:cNvPr>
          <p:cNvSpPr/>
          <p:nvPr/>
        </p:nvSpPr>
        <p:spPr>
          <a:xfrm>
            <a:off x="2521369" y="6311900"/>
            <a:ext cx="4879028" cy="369332"/>
          </a:xfrm>
          <a:prstGeom prst="rect">
            <a:avLst/>
          </a:prstGeom>
        </p:spPr>
        <p:txBody>
          <a:bodyPr wrap="none">
            <a:spAutoFit/>
          </a:bodyPr>
          <a:lstStyle/>
          <a:p>
            <a:r>
              <a:rPr lang="en-US" dirty="0"/>
              <a:t>https://</a:t>
            </a:r>
            <a:r>
              <a:rPr lang="en-US" dirty="0" err="1"/>
              <a:t>github.com</a:t>
            </a:r>
            <a:r>
              <a:rPr lang="en-US" dirty="0"/>
              <a:t>/</a:t>
            </a:r>
            <a:r>
              <a:rPr lang="en-US" dirty="0" err="1"/>
              <a:t>affinelayer</a:t>
            </a:r>
            <a:r>
              <a:rPr lang="en-US" dirty="0"/>
              <a:t>/pix2pix-tensorflow</a:t>
            </a:r>
          </a:p>
        </p:txBody>
      </p:sp>
    </p:spTree>
    <p:extLst>
      <p:ext uri="{BB962C8B-B14F-4D97-AF65-F5344CB8AC3E}">
        <p14:creationId xmlns:p14="http://schemas.microsoft.com/office/powerpoint/2010/main" val="902692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C59FA-71A7-F23E-26F8-57E1C810D15E}"/>
              </a:ext>
            </a:extLst>
          </p:cNvPr>
          <p:cNvSpPr>
            <a:spLocks noGrp="1"/>
          </p:cNvSpPr>
          <p:nvPr>
            <p:ph type="title"/>
          </p:nvPr>
        </p:nvSpPr>
        <p:spPr>
          <a:xfrm>
            <a:off x="838200" y="0"/>
            <a:ext cx="10515600" cy="1325563"/>
          </a:xfrm>
        </p:spPr>
        <p:txBody>
          <a:bodyPr/>
          <a:lstStyle/>
          <a:p>
            <a:r>
              <a:rPr lang="en-US" dirty="0"/>
              <a:t>Edges2cats</a:t>
            </a:r>
          </a:p>
        </p:txBody>
      </p:sp>
      <p:sp>
        <p:nvSpPr>
          <p:cNvPr id="4" name="Rectangle 3">
            <a:extLst>
              <a:ext uri="{FF2B5EF4-FFF2-40B4-BE49-F238E27FC236}">
                <a16:creationId xmlns:a16="http://schemas.microsoft.com/office/drawing/2014/main" id="{570B7222-9D5F-7606-1719-B183F2F54D8E}"/>
              </a:ext>
            </a:extLst>
          </p:cNvPr>
          <p:cNvSpPr/>
          <p:nvPr/>
        </p:nvSpPr>
        <p:spPr>
          <a:xfrm>
            <a:off x="1534508" y="6311900"/>
            <a:ext cx="3279231" cy="369332"/>
          </a:xfrm>
          <a:prstGeom prst="rect">
            <a:avLst/>
          </a:prstGeom>
        </p:spPr>
        <p:txBody>
          <a:bodyPr wrap="none">
            <a:spAutoFit/>
          </a:bodyPr>
          <a:lstStyle/>
          <a:p>
            <a:r>
              <a:rPr lang="en-US" dirty="0"/>
              <a:t>https://</a:t>
            </a:r>
            <a:r>
              <a:rPr lang="en-US" dirty="0" err="1"/>
              <a:t>phillipi.github.io</a:t>
            </a:r>
            <a:r>
              <a:rPr lang="en-US" dirty="0"/>
              <a:t>/pix2pix/</a:t>
            </a:r>
          </a:p>
        </p:txBody>
      </p:sp>
      <p:pic>
        <p:nvPicPr>
          <p:cNvPr id="6" name="Picture 5">
            <a:extLst>
              <a:ext uri="{FF2B5EF4-FFF2-40B4-BE49-F238E27FC236}">
                <a16:creationId xmlns:a16="http://schemas.microsoft.com/office/drawing/2014/main" id="{D97F6848-2010-8419-D3FE-01EA92345D12}"/>
              </a:ext>
            </a:extLst>
          </p:cNvPr>
          <p:cNvPicPr>
            <a:picLocks noChangeAspect="1"/>
          </p:cNvPicPr>
          <p:nvPr/>
        </p:nvPicPr>
        <p:blipFill>
          <a:blip r:embed="rId2"/>
          <a:stretch>
            <a:fillRect/>
          </a:stretch>
        </p:blipFill>
        <p:spPr>
          <a:xfrm>
            <a:off x="1773620" y="1027906"/>
            <a:ext cx="8033473" cy="4889940"/>
          </a:xfrm>
          <a:prstGeom prst="rect">
            <a:avLst/>
          </a:prstGeom>
        </p:spPr>
      </p:pic>
      <p:sp>
        <p:nvSpPr>
          <p:cNvPr id="7" name="Rectangle 6">
            <a:extLst>
              <a:ext uri="{FF2B5EF4-FFF2-40B4-BE49-F238E27FC236}">
                <a16:creationId xmlns:a16="http://schemas.microsoft.com/office/drawing/2014/main" id="{34849648-C85D-A150-A9BF-DF28B96D8639}"/>
              </a:ext>
            </a:extLst>
          </p:cNvPr>
          <p:cNvSpPr/>
          <p:nvPr/>
        </p:nvSpPr>
        <p:spPr>
          <a:xfrm>
            <a:off x="6382909" y="6311900"/>
            <a:ext cx="3062762" cy="369332"/>
          </a:xfrm>
          <a:prstGeom prst="rect">
            <a:avLst/>
          </a:prstGeom>
        </p:spPr>
        <p:txBody>
          <a:bodyPr wrap="none">
            <a:spAutoFit/>
          </a:bodyPr>
          <a:lstStyle/>
          <a:p>
            <a:r>
              <a:rPr lang="en-US" dirty="0"/>
              <a:t>https://</a:t>
            </a:r>
            <a:r>
              <a:rPr lang="en-US" dirty="0" err="1"/>
              <a:t>affinelayer.com</a:t>
            </a:r>
            <a:r>
              <a:rPr lang="en-US" dirty="0"/>
              <a:t>/</a:t>
            </a:r>
            <a:r>
              <a:rPr lang="en-US" dirty="0" err="1"/>
              <a:t>pixsrv</a:t>
            </a:r>
            <a:r>
              <a:rPr lang="en-US" dirty="0"/>
              <a:t>/</a:t>
            </a:r>
          </a:p>
        </p:txBody>
      </p:sp>
    </p:spTree>
    <p:extLst>
      <p:ext uri="{BB962C8B-B14F-4D97-AF65-F5344CB8AC3E}">
        <p14:creationId xmlns:p14="http://schemas.microsoft.com/office/powerpoint/2010/main" val="30214816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56C58-1609-E941-B06C-A3332D601E1F}"/>
              </a:ext>
            </a:extLst>
          </p:cNvPr>
          <p:cNvSpPr>
            <a:spLocks noGrp="1"/>
          </p:cNvSpPr>
          <p:nvPr>
            <p:ph type="title"/>
          </p:nvPr>
        </p:nvSpPr>
        <p:spPr/>
        <p:txBody>
          <a:bodyPr/>
          <a:lstStyle/>
          <a:p>
            <a:r>
              <a:rPr lang="en-US" dirty="0" err="1"/>
              <a:t>OpenAI</a:t>
            </a:r>
            <a:r>
              <a:rPr lang="en-US" dirty="0"/>
              <a:t>: DALL-E: trained to generate images from text</a:t>
            </a:r>
          </a:p>
        </p:txBody>
      </p:sp>
      <p:sp>
        <p:nvSpPr>
          <p:cNvPr id="3" name="Content Placeholder 2">
            <a:extLst>
              <a:ext uri="{FF2B5EF4-FFF2-40B4-BE49-F238E27FC236}">
                <a16:creationId xmlns:a16="http://schemas.microsoft.com/office/drawing/2014/main" id="{7B280186-8DCF-1B23-4BFF-89F8EF3ACD65}"/>
              </a:ext>
            </a:extLst>
          </p:cNvPr>
          <p:cNvSpPr>
            <a:spLocks noGrp="1"/>
          </p:cNvSpPr>
          <p:nvPr>
            <p:ph idx="1"/>
          </p:nvPr>
        </p:nvSpPr>
        <p:spPr/>
        <p:txBody>
          <a:bodyPr/>
          <a:lstStyle/>
          <a:p>
            <a:endParaRPr lang="en-US" dirty="0"/>
          </a:p>
        </p:txBody>
      </p:sp>
      <p:pic>
        <p:nvPicPr>
          <p:cNvPr id="7170" name="Picture 2">
            <a:extLst>
              <a:ext uri="{FF2B5EF4-FFF2-40B4-BE49-F238E27FC236}">
                <a16:creationId xmlns:a16="http://schemas.microsoft.com/office/drawing/2014/main" id="{DDFE4AE7-5188-68D3-ECB1-D2BCCED317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48142"/>
            <a:ext cx="12192000" cy="5189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8196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F6172515-4144-B930-16EE-C152474A80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531" y="0"/>
            <a:ext cx="93487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87492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6D92A-0043-EB10-0DB3-4E525BE877E5}"/>
              </a:ext>
            </a:extLst>
          </p:cNvPr>
          <p:cNvSpPr>
            <a:spLocks noGrp="1"/>
          </p:cNvSpPr>
          <p:nvPr>
            <p:ph type="title"/>
          </p:nvPr>
        </p:nvSpPr>
        <p:spPr>
          <a:xfrm>
            <a:off x="685800" y="10024"/>
            <a:ext cx="10515600" cy="872845"/>
          </a:xfrm>
        </p:spPr>
        <p:txBody>
          <a:bodyPr/>
          <a:lstStyle/>
          <a:p>
            <a:r>
              <a:rPr lang="en-US" dirty="0"/>
              <a:t>CLIP:  another text-to-image framework</a:t>
            </a:r>
          </a:p>
        </p:txBody>
      </p:sp>
      <p:sp>
        <p:nvSpPr>
          <p:cNvPr id="4" name="AutoShape 2">
            <a:extLst>
              <a:ext uri="{FF2B5EF4-FFF2-40B4-BE49-F238E27FC236}">
                <a16:creationId xmlns:a16="http://schemas.microsoft.com/office/drawing/2014/main" id="{97E70C26-C627-1210-2412-123A48B322C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1A5C1A6F-3889-09CC-6CC1-6F0B584D1C6C}"/>
              </a:ext>
            </a:extLst>
          </p:cNvPr>
          <p:cNvPicPr>
            <a:picLocks noChangeAspect="1"/>
          </p:cNvPicPr>
          <p:nvPr/>
        </p:nvPicPr>
        <p:blipFill>
          <a:blip r:embed="rId2"/>
          <a:stretch>
            <a:fillRect/>
          </a:stretch>
        </p:blipFill>
        <p:spPr>
          <a:xfrm>
            <a:off x="171827" y="720136"/>
            <a:ext cx="11543546" cy="5417727"/>
          </a:xfrm>
          <a:prstGeom prst="rect">
            <a:avLst/>
          </a:prstGeom>
        </p:spPr>
      </p:pic>
      <p:sp>
        <p:nvSpPr>
          <p:cNvPr id="7" name="Rectangle 6">
            <a:extLst>
              <a:ext uri="{FF2B5EF4-FFF2-40B4-BE49-F238E27FC236}">
                <a16:creationId xmlns:a16="http://schemas.microsoft.com/office/drawing/2014/main" id="{A1E9D2C8-9AF7-DCB8-931A-A3B0134984E3}"/>
              </a:ext>
            </a:extLst>
          </p:cNvPr>
          <p:cNvSpPr/>
          <p:nvPr/>
        </p:nvSpPr>
        <p:spPr>
          <a:xfrm>
            <a:off x="2088549" y="6308208"/>
            <a:ext cx="5746701" cy="369332"/>
          </a:xfrm>
          <a:prstGeom prst="rect">
            <a:avLst/>
          </a:prstGeom>
        </p:spPr>
        <p:txBody>
          <a:bodyPr wrap="none">
            <a:spAutoFit/>
          </a:bodyPr>
          <a:lstStyle/>
          <a:p>
            <a:r>
              <a:rPr lang="en-US" dirty="0" err="1"/>
              <a:t>openAI</a:t>
            </a:r>
            <a:r>
              <a:rPr lang="en-US" dirty="0"/>
              <a:t>  CLIP   (Jan 2021) :      https://</a:t>
            </a:r>
            <a:r>
              <a:rPr lang="en-US" dirty="0" err="1"/>
              <a:t>openai.com</a:t>
            </a:r>
            <a:r>
              <a:rPr lang="en-US" dirty="0"/>
              <a:t>/blog/clip/</a:t>
            </a:r>
          </a:p>
        </p:txBody>
      </p:sp>
    </p:spTree>
    <p:extLst>
      <p:ext uri="{BB962C8B-B14F-4D97-AF65-F5344CB8AC3E}">
        <p14:creationId xmlns:p14="http://schemas.microsoft.com/office/powerpoint/2010/main" val="2723773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60EEBD5-8F1A-F4B3-0AC3-91D18CFB6099}"/>
              </a:ext>
            </a:extLst>
          </p:cNvPr>
          <p:cNvSpPr/>
          <p:nvPr/>
        </p:nvSpPr>
        <p:spPr>
          <a:xfrm>
            <a:off x="924910" y="5715298"/>
            <a:ext cx="10783613" cy="923330"/>
          </a:xfrm>
          <a:prstGeom prst="rect">
            <a:avLst/>
          </a:prstGeom>
        </p:spPr>
        <p:txBody>
          <a:bodyPr wrap="square">
            <a:spAutoFit/>
          </a:bodyPr>
          <a:lstStyle/>
          <a:p>
            <a:r>
              <a:rPr lang="en-US" dirty="0"/>
              <a:t>ART MACHINE: Put in text, get AI art.</a:t>
            </a:r>
          </a:p>
          <a:p>
            <a:endParaRPr lang="en-US" dirty="0"/>
          </a:p>
          <a:p>
            <a:r>
              <a:rPr lang="en-US" dirty="0">
                <a:hlinkClick r:id="rId2"/>
              </a:rPr>
              <a:t>https://is.gd/artmachine</a:t>
            </a:r>
            <a:r>
              <a:rPr lang="en-US" dirty="0"/>
              <a:t>  -&gt;  https://</a:t>
            </a:r>
            <a:r>
              <a:rPr lang="en-US" dirty="0" err="1"/>
              <a:t>colab.research.google.com</a:t>
            </a:r>
            <a:r>
              <a:rPr lang="en-US" dirty="0"/>
              <a:t>/drive/1n_xrgKDlGQcCF6O-eL3NOd_x4NSqAUjK</a:t>
            </a:r>
          </a:p>
        </p:txBody>
      </p:sp>
      <p:pic>
        <p:nvPicPr>
          <p:cNvPr id="3074" name="Picture 2">
            <a:extLst>
              <a:ext uri="{FF2B5EF4-FFF2-40B4-BE49-F238E27FC236}">
                <a16:creationId xmlns:a16="http://schemas.microsoft.com/office/drawing/2014/main" id="{F7B5A534-C331-8030-8E60-6541C9742A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648" y="601961"/>
            <a:ext cx="10160000" cy="497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5810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338D3-1F93-84E9-F608-D29015CF9139}"/>
              </a:ext>
            </a:extLst>
          </p:cNvPr>
          <p:cNvSpPr>
            <a:spLocks noGrp="1"/>
          </p:cNvSpPr>
          <p:nvPr>
            <p:ph type="title"/>
          </p:nvPr>
        </p:nvSpPr>
        <p:spPr/>
        <p:txBody>
          <a:bodyPr/>
          <a:lstStyle/>
          <a:p>
            <a:endParaRPr lang="en-US"/>
          </a:p>
        </p:txBody>
      </p:sp>
      <p:pic>
        <p:nvPicPr>
          <p:cNvPr id="1026" name="Picture 2" descr="threshold coded ROC curve interpretaion - Cross Validated">
            <a:extLst>
              <a:ext uri="{FF2B5EF4-FFF2-40B4-BE49-F238E27FC236}">
                <a16:creationId xmlns:a16="http://schemas.microsoft.com/office/drawing/2014/main" id="{B46746DA-B4B7-54BC-913D-B48D8E42F9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4510" y="0"/>
            <a:ext cx="7859056" cy="656060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D2047D7-3CB2-70A0-C14D-AC9C8261C5EC}"/>
              </a:ext>
            </a:extLst>
          </p:cNvPr>
          <p:cNvSpPr txBox="1"/>
          <p:nvPr/>
        </p:nvSpPr>
        <p:spPr>
          <a:xfrm>
            <a:off x="662152" y="2806262"/>
            <a:ext cx="540533" cy="369332"/>
          </a:xfrm>
          <a:prstGeom prst="rect">
            <a:avLst/>
          </a:prstGeom>
          <a:noFill/>
        </p:spPr>
        <p:txBody>
          <a:bodyPr wrap="none" rtlCol="0">
            <a:spAutoFit/>
          </a:bodyPr>
          <a:lstStyle/>
          <a:p>
            <a:r>
              <a:rPr lang="en-US" dirty="0"/>
              <a:t>TPR</a:t>
            </a:r>
          </a:p>
        </p:txBody>
      </p:sp>
      <p:sp>
        <p:nvSpPr>
          <p:cNvPr id="7" name="TextBox 6">
            <a:extLst>
              <a:ext uri="{FF2B5EF4-FFF2-40B4-BE49-F238E27FC236}">
                <a16:creationId xmlns:a16="http://schemas.microsoft.com/office/drawing/2014/main" id="{789889C7-9C1F-ECD8-FC17-D4B60B8B30E1}"/>
              </a:ext>
            </a:extLst>
          </p:cNvPr>
          <p:cNvSpPr txBox="1"/>
          <p:nvPr/>
        </p:nvSpPr>
        <p:spPr>
          <a:xfrm>
            <a:off x="4959542" y="6488668"/>
            <a:ext cx="1329210" cy="369332"/>
          </a:xfrm>
          <a:prstGeom prst="rect">
            <a:avLst/>
          </a:prstGeom>
          <a:noFill/>
        </p:spPr>
        <p:txBody>
          <a:bodyPr wrap="none" rtlCol="0">
            <a:spAutoFit/>
          </a:bodyPr>
          <a:lstStyle/>
          <a:p>
            <a:r>
              <a:rPr lang="en-US" dirty="0"/>
              <a:t>FPR = 1-TNR</a:t>
            </a:r>
          </a:p>
        </p:txBody>
      </p:sp>
      <p:sp>
        <p:nvSpPr>
          <p:cNvPr id="5" name="TextBox 4">
            <a:extLst>
              <a:ext uri="{FF2B5EF4-FFF2-40B4-BE49-F238E27FC236}">
                <a16:creationId xmlns:a16="http://schemas.microsoft.com/office/drawing/2014/main" id="{3628954F-31CF-D0E6-C2FF-BEF6C60BC2B7}"/>
              </a:ext>
            </a:extLst>
          </p:cNvPr>
          <p:cNvSpPr txBox="1"/>
          <p:nvPr/>
        </p:nvSpPr>
        <p:spPr>
          <a:xfrm>
            <a:off x="6720942" y="6279397"/>
            <a:ext cx="6097656" cy="646331"/>
          </a:xfrm>
          <a:prstGeom prst="rect">
            <a:avLst/>
          </a:prstGeom>
          <a:noFill/>
        </p:spPr>
        <p:txBody>
          <a:bodyPr wrap="square">
            <a:spAutoFit/>
          </a:bodyPr>
          <a:lstStyle/>
          <a:p>
            <a:r>
              <a:rPr lang="en-US" dirty="0"/>
              <a:t>https://</a:t>
            </a:r>
            <a:r>
              <a:rPr lang="en-US" dirty="0" err="1"/>
              <a:t>stats.stackexchange.com</a:t>
            </a:r>
            <a:r>
              <a:rPr lang="en-US" dirty="0"/>
              <a:t>/questions/470696/threshold-coded-roc-curve-</a:t>
            </a:r>
            <a:r>
              <a:rPr lang="en-US" dirty="0" err="1"/>
              <a:t>interpretaion</a:t>
            </a:r>
            <a:endParaRPr lang="en-US" dirty="0"/>
          </a:p>
        </p:txBody>
      </p:sp>
    </p:spTree>
    <p:extLst>
      <p:ext uri="{BB962C8B-B14F-4D97-AF65-F5344CB8AC3E}">
        <p14:creationId xmlns:p14="http://schemas.microsoft.com/office/powerpoint/2010/main" val="22999283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88FCB-453D-F836-AC59-6977D98B838E}"/>
              </a:ext>
            </a:extLst>
          </p:cNvPr>
          <p:cNvSpPr>
            <a:spLocks noGrp="1"/>
          </p:cNvSpPr>
          <p:nvPr>
            <p:ph type="title"/>
          </p:nvPr>
        </p:nvSpPr>
        <p:spPr/>
        <p:txBody>
          <a:bodyPr/>
          <a:lstStyle/>
          <a:p>
            <a:r>
              <a:rPr lang="en-US" dirty="0"/>
              <a:t>Applications abound</a:t>
            </a:r>
          </a:p>
        </p:txBody>
      </p:sp>
      <p:pic>
        <p:nvPicPr>
          <p:cNvPr id="12292" name="Picture 4">
            <a:extLst>
              <a:ext uri="{FF2B5EF4-FFF2-40B4-BE49-F238E27FC236}">
                <a16:creationId xmlns:a16="http://schemas.microsoft.com/office/drawing/2014/main" id="{5EA31E8B-66E8-8637-F1DE-34FA7FBAE5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924" y="1743075"/>
            <a:ext cx="6350000" cy="47498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DBBCB05-875D-D81A-4E0B-B9A7311411F6}"/>
              </a:ext>
            </a:extLst>
          </p:cNvPr>
          <p:cNvSpPr/>
          <p:nvPr/>
        </p:nvSpPr>
        <p:spPr>
          <a:xfrm>
            <a:off x="7677807" y="1888907"/>
            <a:ext cx="2506717" cy="646331"/>
          </a:xfrm>
          <a:prstGeom prst="rect">
            <a:avLst/>
          </a:prstGeom>
        </p:spPr>
        <p:txBody>
          <a:bodyPr wrap="square">
            <a:spAutoFit/>
          </a:bodyPr>
          <a:lstStyle/>
          <a:p>
            <a:r>
              <a:rPr lang="en-US" dirty="0"/>
              <a:t>Colorization</a:t>
            </a:r>
          </a:p>
          <a:p>
            <a:r>
              <a:rPr lang="en-US" dirty="0"/>
              <a:t>Image upscaling</a:t>
            </a:r>
          </a:p>
        </p:txBody>
      </p:sp>
    </p:spTree>
    <p:extLst>
      <p:ext uri="{BB962C8B-B14F-4D97-AF65-F5344CB8AC3E}">
        <p14:creationId xmlns:p14="http://schemas.microsoft.com/office/powerpoint/2010/main" val="12041667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6A95F03-DC63-75C5-B5B0-C68A3E2492C8}"/>
              </a:ext>
            </a:extLst>
          </p:cNvPr>
          <p:cNvSpPr/>
          <p:nvPr/>
        </p:nvSpPr>
        <p:spPr>
          <a:xfrm>
            <a:off x="1610880" y="6386927"/>
            <a:ext cx="3609963" cy="369332"/>
          </a:xfrm>
          <a:prstGeom prst="rect">
            <a:avLst/>
          </a:prstGeom>
        </p:spPr>
        <p:txBody>
          <a:bodyPr wrap="none">
            <a:spAutoFit/>
          </a:bodyPr>
          <a:lstStyle/>
          <a:p>
            <a:r>
              <a:rPr lang="en-US" dirty="0"/>
              <a:t>https://</a:t>
            </a:r>
            <a:r>
              <a:rPr lang="en-US" dirty="0" err="1"/>
              <a:t>imgur.com</a:t>
            </a:r>
            <a:r>
              <a:rPr lang="en-US" dirty="0"/>
              <a:t>/gallery/</a:t>
            </a:r>
            <a:r>
              <a:rPr lang="en-US" dirty="0" err="1"/>
              <a:t>bwsDnLm</a:t>
            </a:r>
            <a:endParaRPr lang="en-US" dirty="0"/>
          </a:p>
        </p:txBody>
      </p:sp>
      <p:pic>
        <p:nvPicPr>
          <p:cNvPr id="13314" name="Picture 2">
            <a:extLst>
              <a:ext uri="{FF2B5EF4-FFF2-40B4-BE49-F238E27FC236}">
                <a16:creationId xmlns:a16="http://schemas.microsoft.com/office/drawing/2014/main" id="{FF94DDB4-6668-B73E-885F-1910648612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945" y="365125"/>
            <a:ext cx="3794125" cy="379412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1824AA15-2FEF-6BE7-1C6B-A49C96BCEE05}"/>
              </a:ext>
            </a:extLst>
          </p:cNvPr>
          <p:cNvSpPr/>
          <p:nvPr/>
        </p:nvSpPr>
        <p:spPr>
          <a:xfrm>
            <a:off x="514945" y="4501845"/>
            <a:ext cx="4109607" cy="1477328"/>
          </a:xfrm>
          <a:prstGeom prst="rect">
            <a:avLst/>
          </a:prstGeom>
        </p:spPr>
        <p:txBody>
          <a:bodyPr wrap="square">
            <a:spAutoFit/>
          </a:bodyPr>
          <a:lstStyle/>
          <a:p>
            <a:r>
              <a:rPr lang="en-US" dirty="0">
                <a:latin typeface="Proxima Nova Regular"/>
              </a:rPr>
              <a:t>Bellatrix: (mid 40s) long shiny thick black hair, strong jaw, dark hooded eyes, thin lips, gaunt from long term imprisonment, still has vestiges of old beauty</a:t>
            </a:r>
            <a:endParaRPr lang="en-US" dirty="0"/>
          </a:p>
        </p:txBody>
      </p:sp>
      <p:sp>
        <p:nvSpPr>
          <p:cNvPr id="6" name="Rectangle 5">
            <a:extLst>
              <a:ext uri="{FF2B5EF4-FFF2-40B4-BE49-F238E27FC236}">
                <a16:creationId xmlns:a16="http://schemas.microsoft.com/office/drawing/2014/main" id="{DFED3F68-6117-29C5-8787-0B337CCAB161}"/>
              </a:ext>
            </a:extLst>
          </p:cNvPr>
          <p:cNvSpPr/>
          <p:nvPr/>
        </p:nvSpPr>
        <p:spPr>
          <a:xfrm>
            <a:off x="5307724" y="4598304"/>
            <a:ext cx="3609963" cy="923330"/>
          </a:xfrm>
          <a:prstGeom prst="rect">
            <a:avLst/>
          </a:prstGeom>
        </p:spPr>
        <p:txBody>
          <a:bodyPr wrap="square">
            <a:spAutoFit/>
          </a:bodyPr>
          <a:lstStyle/>
          <a:p>
            <a:r>
              <a:rPr lang="en-US" dirty="0">
                <a:latin typeface="Proxima Nova Regular"/>
              </a:rPr>
              <a:t>Argus Filch: (?age?) bulging eyes, pale eyes, sunken cheeks, pasty-faced, (missing bald patch)</a:t>
            </a:r>
            <a:endParaRPr lang="en-US" dirty="0"/>
          </a:p>
        </p:txBody>
      </p:sp>
      <p:pic>
        <p:nvPicPr>
          <p:cNvPr id="13316" name="Picture 4">
            <a:extLst>
              <a:ext uri="{FF2B5EF4-FFF2-40B4-BE49-F238E27FC236}">
                <a16:creationId xmlns:a16="http://schemas.microsoft.com/office/drawing/2014/main" id="{DD097981-80BD-4870-9925-E516FBCC86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0191" y="361019"/>
            <a:ext cx="4057509" cy="4057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35592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3FC10-D543-B119-0858-F45D43C2F3F5}"/>
              </a:ext>
            </a:extLst>
          </p:cNvPr>
          <p:cNvSpPr>
            <a:spLocks noGrp="1"/>
          </p:cNvSpPr>
          <p:nvPr>
            <p:ph type="title"/>
          </p:nvPr>
        </p:nvSpPr>
        <p:spPr/>
        <p:txBody>
          <a:bodyPr/>
          <a:lstStyle/>
          <a:p>
            <a:r>
              <a:rPr lang="en-US" dirty="0"/>
              <a:t>Why is this happening?</a:t>
            </a:r>
          </a:p>
        </p:txBody>
      </p:sp>
      <p:sp>
        <p:nvSpPr>
          <p:cNvPr id="3" name="Content Placeholder 2">
            <a:extLst>
              <a:ext uri="{FF2B5EF4-FFF2-40B4-BE49-F238E27FC236}">
                <a16:creationId xmlns:a16="http://schemas.microsoft.com/office/drawing/2014/main" id="{6D927598-451F-DA2E-819A-8B5CBB9B9930}"/>
              </a:ext>
            </a:extLst>
          </p:cNvPr>
          <p:cNvSpPr>
            <a:spLocks noGrp="1"/>
          </p:cNvSpPr>
          <p:nvPr>
            <p:ph idx="1"/>
          </p:nvPr>
        </p:nvSpPr>
        <p:spPr/>
        <p:txBody>
          <a:bodyPr/>
          <a:lstStyle/>
          <a:p>
            <a:r>
              <a:rPr lang="en-US" dirty="0"/>
              <a:t>The math is decades old, but the cool applications are in the past 10 years.</a:t>
            </a:r>
          </a:p>
          <a:p>
            <a:r>
              <a:rPr lang="en-US" dirty="0"/>
              <a:t>The math will endure, matplotlib, </a:t>
            </a:r>
            <a:r>
              <a:rPr lang="en-US" dirty="0" err="1"/>
              <a:t>ggplot</a:t>
            </a:r>
            <a:r>
              <a:rPr lang="en-US" dirty="0"/>
              <a:t>, torch, </a:t>
            </a:r>
            <a:r>
              <a:rPr lang="en-US" dirty="0" err="1"/>
              <a:t>tensorflow</a:t>
            </a:r>
            <a:r>
              <a:rPr lang="en-US" dirty="0"/>
              <a:t> may fall out of style</a:t>
            </a:r>
          </a:p>
          <a:p>
            <a:r>
              <a:rPr lang="en-US" dirty="0"/>
              <a:t>Cheaper compute, cheaper storage, cheaper network, more data</a:t>
            </a:r>
          </a:p>
          <a:p>
            <a:r>
              <a:rPr lang="en-US" dirty="0"/>
              <a:t>Lower barrier to entry (notebooks, collab) means many more people working with ML/AI tools</a:t>
            </a:r>
          </a:p>
          <a:p>
            <a:r>
              <a:rPr lang="en-US" dirty="0"/>
              <a:t>Look at the amount of art!  AI isn’t just for giant corporate </a:t>
            </a:r>
            <a:r>
              <a:rPr lang="en-US" dirty="0" err="1"/>
              <a:t>conglomorates</a:t>
            </a:r>
            <a:r>
              <a:rPr lang="en-US" dirty="0"/>
              <a:t> anymore.</a:t>
            </a:r>
          </a:p>
          <a:p>
            <a:endParaRPr lang="en-US" dirty="0"/>
          </a:p>
        </p:txBody>
      </p:sp>
    </p:spTree>
    <p:extLst>
      <p:ext uri="{BB962C8B-B14F-4D97-AF65-F5344CB8AC3E}">
        <p14:creationId xmlns:p14="http://schemas.microsoft.com/office/powerpoint/2010/main" val="30279176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80 million tiny images: a large dataset for non-parametric object and scene  recognition">
            <a:extLst>
              <a:ext uri="{FF2B5EF4-FFF2-40B4-BE49-F238E27FC236}">
                <a16:creationId xmlns:a16="http://schemas.microsoft.com/office/drawing/2014/main" id="{12E262DF-F7F5-0AC3-F347-7AC31A466C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139" y="2670064"/>
            <a:ext cx="6918745" cy="480968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2376481-8A02-518E-5A2C-3077C78BA0CC}"/>
              </a:ext>
            </a:extLst>
          </p:cNvPr>
          <p:cNvSpPr>
            <a:spLocks noGrp="1"/>
          </p:cNvSpPr>
          <p:nvPr>
            <p:ph type="title"/>
          </p:nvPr>
        </p:nvSpPr>
        <p:spPr/>
        <p:txBody>
          <a:bodyPr/>
          <a:lstStyle/>
          <a:p>
            <a:r>
              <a:rPr lang="en-US" dirty="0"/>
              <a:t>With great power comes great responsibility</a:t>
            </a:r>
          </a:p>
        </p:txBody>
      </p:sp>
      <p:sp>
        <p:nvSpPr>
          <p:cNvPr id="3" name="Content Placeholder 2">
            <a:extLst>
              <a:ext uri="{FF2B5EF4-FFF2-40B4-BE49-F238E27FC236}">
                <a16:creationId xmlns:a16="http://schemas.microsoft.com/office/drawing/2014/main" id="{D9803834-FEB1-D543-97A8-E34AF4A9CF99}"/>
              </a:ext>
            </a:extLst>
          </p:cNvPr>
          <p:cNvSpPr>
            <a:spLocks noGrp="1"/>
          </p:cNvSpPr>
          <p:nvPr>
            <p:ph idx="1"/>
          </p:nvPr>
        </p:nvSpPr>
        <p:spPr/>
        <p:txBody>
          <a:bodyPr/>
          <a:lstStyle/>
          <a:p>
            <a:r>
              <a:rPr lang="en-US" dirty="0"/>
              <a:t>https://</a:t>
            </a:r>
            <a:r>
              <a:rPr lang="en-US" dirty="0" err="1"/>
              <a:t>groups.csail.mit.edu</a:t>
            </a:r>
            <a:r>
              <a:rPr lang="en-US" dirty="0"/>
              <a:t>/vision/</a:t>
            </a:r>
            <a:r>
              <a:rPr lang="en-US" dirty="0" err="1"/>
              <a:t>TinyImages</a:t>
            </a:r>
            <a:r>
              <a:rPr lang="en-US" dirty="0"/>
              <a:t>/</a:t>
            </a:r>
          </a:p>
        </p:txBody>
      </p:sp>
      <p:pic>
        <p:nvPicPr>
          <p:cNvPr id="5" name="Picture 4">
            <a:extLst>
              <a:ext uri="{FF2B5EF4-FFF2-40B4-BE49-F238E27FC236}">
                <a16:creationId xmlns:a16="http://schemas.microsoft.com/office/drawing/2014/main" id="{F57F12BB-87C8-6DA1-8D4A-A4C5049CA188}"/>
              </a:ext>
            </a:extLst>
          </p:cNvPr>
          <p:cNvPicPr>
            <a:picLocks noChangeAspect="1"/>
          </p:cNvPicPr>
          <p:nvPr/>
        </p:nvPicPr>
        <p:blipFill>
          <a:blip r:embed="rId3"/>
          <a:stretch>
            <a:fillRect/>
          </a:stretch>
        </p:blipFill>
        <p:spPr>
          <a:xfrm>
            <a:off x="4175453" y="2670064"/>
            <a:ext cx="8016547" cy="6334601"/>
          </a:xfrm>
          <a:prstGeom prst="rect">
            <a:avLst/>
          </a:prstGeom>
        </p:spPr>
      </p:pic>
    </p:spTree>
    <p:extLst>
      <p:ext uri="{BB962C8B-B14F-4D97-AF65-F5344CB8AC3E}">
        <p14:creationId xmlns:p14="http://schemas.microsoft.com/office/powerpoint/2010/main" val="3435512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1E41763-D92E-7290-1F70-198A5AE77D4F}"/>
              </a:ext>
            </a:extLst>
          </p:cNvPr>
          <p:cNvPicPr>
            <a:picLocks noGrp="1" noChangeAspect="1"/>
          </p:cNvPicPr>
          <p:nvPr>
            <p:ph idx="1"/>
          </p:nvPr>
        </p:nvPicPr>
        <p:blipFill>
          <a:blip r:embed="rId2"/>
          <a:stretch>
            <a:fillRect/>
          </a:stretch>
        </p:blipFill>
        <p:spPr>
          <a:xfrm>
            <a:off x="393728" y="0"/>
            <a:ext cx="5870437" cy="5999814"/>
          </a:xfrm>
        </p:spPr>
      </p:pic>
      <p:sp>
        <p:nvSpPr>
          <p:cNvPr id="8" name="Rectangle 7">
            <a:extLst>
              <a:ext uri="{FF2B5EF4-FFF2-40B4-BE49-F238E27FC236}">
                <a16:creationId xmlns:a16="http://schemas.microsoft.com/office/drawing/2014/main" id="{1D821762-C5CB-4494-9997-F9FB37797EFB}"/>
              </a:ext>
            </a:extLst>
          </p:cNvPr>
          <p:cNvSpPr/>
          <p:nvPr/>
        </p:nvSpPr>
        <p:spPr>
          <a:xfrm>
            <a:off x="460234" y="6083056"/>
            <a:ext cx="9764110" cy="369332"/>
          </a:xfrm>
          <a:prstGeom prst="rect">
            <a:avLst/>
          </a:prstGeom>
        </p:spPr>
        <p:txBody>
          <a:bodyPr wrap="square">
            <a:spAutoFit/>
          </a:bodyPr>
          <a:lstStyle/>
          <a:p>
            <a:r>
              <a:rPr lang="en-US" dirty="0"/>
              <a:t>Image of  journalist Izzy Stephen tagged with a subset of </a:t>
            </a:r>
            <a:r>
              <a:rPr lang="en-US" dirty="0" err="1"/>
              <a:t>Imagenet’s</a:t>
            </a:r>
            <a:r>
              <a:rPr lang="en-US" dirty="0"/>
              <a:t> unflattering person labels.</a:t>
            </a:r>
          </a:p>
        </p:txBody>
      </p:sp>
      <p:sp>
        <p:nvSpPr>
          <p:cNvPr id="9" name="Rectangle 8">
            <a:extLst>
              <a:ext uri="{FF2B5EF4-FFF2-40B4-BE49-F238E27FC236}">
                <a16:creationId xmlns:a16="http://schemas.microsoft.com/office/drawing/2014/main" id="{62025796-38B4-7CB9-4495-9D4D8CF7E081}"/>
              </a:ext>
            </a:extLst>
          </p:cNvPr>
          <p:cNvSpPr/>
          <p:nvPr/>
        </p:nvSpPr>
        <p:spPr>
          <a:xfrm>
            <a:off x="1823546" y="6535630"/>
            <a:ext cx="9764110" cy="369332"/>
          </a:xfrm>
          <a:prstGeom prst="rect">
            <a:avLst/>
          </a:prstGeom>
        </p:spPr>
        <p:txBody>
          <a:bodyPr wrap="square">
            <a:spAutoFit/>
          </a:bodyPr>
          <a:lstStyle/>
          <a:p>
            <a:r>
              <a:rPr lang="en-US" dirty="0"/>
              <a:t>https://</a:t>
            </a:r>
            <a:r>
              <a:rPr lang="en-US" dirty="0" err="1"/>
              <a:t>medium.com</a:t>
            </a:r>
            <a:r>
              <a:rPr lang="en-US" dirty="0"/>
              <a:t>/@</a:t>
            </a:r>
            <a:r>
              <a:rPr lang="en-US" dirty="0" err="1"/>
              <a:t>isobel.stephen</a:t>
            </a:r>
            <a:r>
              <a:rPr lang="en-US" dirty="0"/>
              <a:t>/what-can-we-learn-from-ai-art-4b0a52476dd9</a:t>
            </a:r>
          </a:p>
        </p:txBody>
      </p:sp>
      <p:sp>
        <p:nvSpPr>
          <p:cNvPr id="10" name="Rectangle 9">
            <a:extLst>
              <a:ext uri="{FF2B5EF4-FFF2-40B4-BE49-F238E27FC236}">
                <a16:creationId xmlns:a16="http://schemas.microsoft.com/office/drawing/2014/main" id="{A26EE922-3480-8909-CED7-D891C578B308}"/>
              </a:ext>
            </a:extLst>
          </p:cNvPr>
          <p:cNvSpPr/>
          <p:nvPr/>
        </p:nvSpPr>
        <p:spPr>
          <a:xfrm>
            <a:off x="7175123" y="626320"/>
            <a:ext cx="4270643" cy="5909310"/>
          </a:xfrm>
          <a:prstGeom prst="rect">
            <a:avLst/>
          </a:prstGeom>
        </p:spPr>
        <p:txBody>
          <a:bodyPr wrap="square">
            <a:spAutoFit/>
          </a:bodyPr>
          <a:lstStyle/>
          <a:p>
            <a:r>
              <a:rPr lang="en-US" dirty="0" err="1"/>
              <a:t>Imagenet</a:t>
            </a:r>
            <a:r>
              <a:rPr lang="en-US" dirty="0"/>
              <a:t> roulette  (art project)</a:t>
            </a:r>
          </a:p>
          <a:p>
            <a:r>
              <a:rPr lang="en-US" dirty="0">
                <a:hlinkClick r:id="rId3"/>
              </a:rPr>
              <a:t>https://excavating.ai/</a:t>
            </a:r>
            <a:endParaRPr lang="en-US" dirty="0"/>
          </a:p>
          <a:p>
            <a:endParaRPr lang="en-US" dirty="0"/>
          </a:p>
          <a:p>
            <a:r>
              <a:rPr lang="en-US" dirty="0"/>
              <a:t>ImageNet contains 2,833 subcategories under the top-level category “Person.”</a:t>
            </a:r>
          </a:p>
          <a:p>
            <a:endParaRPr lang="en-US" dirty="0"/>
          </a:p>
          <a:p>
            <a:r>
              <a:rPr lang="en-US" dirty="0"/>
              <a:t>As we go further into the depths of ImageNet’s Person categories, the classifications of humans within it take a sharp and dark turn. There are categories for Bad Person, Call Girl, Drug Addict, Closet Queen, Convict, Crazy, Failure, Flop, Fucker, Hypocrite, Jezebel, Kleptomaniac, Loser, Melancholic, Nonperson, Pervert, Prima Donna, Schizophrenic, Second-Rater, Spinster, Streetwalker, Stud, </a:t>
            </a:r>
            <a:r>
              <a:rPr lang="en-US" dirty="0" err="1"/>
              <a:t>Tosser</a:t>
            </a:r>
            <a:r>
              <a:rPr lang="en-US" dirty="0"/>
              <a:t>, Unskilled Person, Wanton, Waverer, and Wimp. There are many racist slurs and misogynistic terms.</a:t>
            </a:r>
          </a:p>
          <a:p>
            <a:r>
              <a:rPr lang="en-US" dirty="0"/>
              <a:t> </a:t>
            </a:r>
          </a:p>
          <a:p>
            <a:endParaRPr lang="en-US" dirty="0"/>
          </a:p>
        </p:txBody>
      </p:sp>
    </p:spTree>
    <p:extLst>
      <p:ext uri="{BB962C8B-B14F-4D97-AF65-F5344CB8AC3E}">
        <p14:creationId xmlns:p14="http://schemas.microsoft.com/office/powerpoint/2010/main" val="40990379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E330B-D7D2-CD2F-4A4F-A63FF1490A50}"/>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FBB808E5-8369-1914-6CC4-BB81BC604B74}"/>
              </a:ext>
            </a:extLst>
          </p:cNvPr>
          <p:cNvPicPr>
            <a:picLocks noGrp="1" noChangeAspect="1"/>
          </p:cNvPicPr>
          <p:nvPr>
            <p:ph idx="1"/>
          </p:nvPr>
        </p:nvPicPr>
        <p:blipFill>
          <a:blip r:embed="rId2"/>
          <a:stretch>
            <a:fillRect/>
          </a:stretch>
        </p:blipFill>
        <p:spPr>
          <a:xfrm>
            <a:off x="368081" y="176403"/>
            <a:ext cx="5656840" cy="6316471"/>
          </a:xfrm>
        </p:spPr>
      </p:pic>
    </p:spTree>
    <p:extLst>
      <p:ext uri="{BB962C8B-B14F-4D97-AF65-F5344CB8AC3E}">
        <p14:creationId xmlns:p14="http://schemas.microsoft.com/office/powerpoint/2010/main" val="15934674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56CF4-49F2-20B2-85F4-5ECAEAB8F520}"/>
              </a:ext>
            </a:extLst>
          </p:cNvPr>
          <p:cNvSpPr>
            <a:spLocks noGrp="1"/>
          </p:cNvSpPr>
          <p:nvPr>
            <p:ph type="title"/>
          </p:nvPr>
        </p:nvSpPr>
        <p:spPr/>
        <p:txBody>
          <a:bodyPr/>
          <a:lstStyle/>
          <a:p>
            <a:r>
              <a:rPr lang="en-US" dirty="0"/>
              <a:t>Image databases need careful review..</a:t>
            </a:r>
            <a:br>
              <a:rPr lang="en-US" dirty="0"/>
            </a:br>
            <a:endParaRPr lang="en-US" dirty="0"/>
          </a:p>
        </p:txBody>
      </p:sp>
      <p:sp>
        <p:nvSpPr>
          <p:cNvPr id="4" name="Rectangle 3">
            <a:extLst>
              <a:ext uri="{FF2B5EF4-FFF2-40B4-BE49-F238E27FC236}">
                <a16:creationId xmlns:a16="http://schemas.microsoft.com/office/drawing/2014/main" id="{4A4B931C-31E3-BF0E-5AA3-ECF8C13642D2}"/>
              </a:ext>
            </a:extLst>
          </p:cNvPr>
          <p:cNvSpPr/>
          <p:nvPr/>
        </p:nvSpPr>
        <p:spPr>
          <a:xfrm>
            <a:off x="462455" y="6311900"/>
            <a:ext cx="7136524" cy="369332"/>
          </a:xfrm>
          <a:prstGeom prst="rect">
            <a:avLst/>
          </a:prstGeom>
        </p:spPr>
        <p:txBody>
          <a:bodyPr wrap="square">
            <a:spAutoFit/>
          </a:bodyPr>
          <a:lstStyle/>
          <a:p>
            <a:r>
              <a:rPr lang="en-US" dirty="0"/>
              <a:t>http://</a:t>
            </a:r>
            <a:r>
              <a:rPr lang="en-US" dirty="0" err="1"/>
              <a:t>www.wired.com</a:t>
            </a:r>
            <a:r>
              <a:rPr lang="en-US" dirty="0"/>
              <a:t>/story/viral-app-labels-you-</a:t>
            </a:r>
            <a:r>
              <a:rPr lang="en-US" dirty="0" err="1"/>
              <a:t>isnt</a:t>
            </a:r>
            <a:r>
              <a:rPr lang="en-US" dirty="0"/>
              <a:t>-what-you-think</a:t>
            </a:r>
          </a:p>
        </p:txBody>
      </p:sp>
      <p:pic>
        <p:nvPicPr>
          <p:cNvPr id="6" name="Picture 5">
            <a:extLst>
              <a:ext uri="{FF2B5EF4-FFF2-40B4-BE49-F238E27FC236}">
                <a16:creationId xmlns:a16="http://schemas.microsoft.com/office/drawing/2014/main" id="{A8B44E95-DF6E-4396-5545-4BB855E5B353}"/>
              </a:ext>
            </a:extLst>
          </p:cNvPr>
          <p:cNvPicPr>
            <a:picLocks noChangeAspect="1"/>
          </p:cNvPicPr>
          <p:nvPr/>
        </p:nvPicPr>
        <p:blipFill>
          <a:blip r:embed="rId2"/>
          <a:stretch>
            <a:fillRect/>
          </a:stretch>
        </p:blipFill>
        <p:spPr>
          <a:xfrm>
            <a:off x="869731" y="1027906"/>
            <a:ext cx="7046749" cy="5311620"/>
          </a:xfrm>
          <a:prstGeom prst="rect">
            <a:avLst/>
          </a:prstGeom>
        </p:spPr>
      </p:pic>
    </p:spTree>
    <p:extLst>
      <p:ext uri="{BB962C8B-B14F-4D97-AF65-F5344CB8AC3E}">
        <p14:creationId xmlns:p14="http://schemas.microsoft.com/office/powerpoint/2010/main" val="4158605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F32E5-BD42-56F5-E423-A684D17036E4}"/>
              </a:ext>
            </a:extLst>
          </p:cNvPr>
          <p:cNvSpPr>
            <a:spLocks noGrp="1"/>
          </p:cNvSpPr>
          <p:nvPr>
            <p:ph type="title"/>
          </p:nvPr>
        </p:nvSpPr>
        <p:spPr/>
        <p:txBody>
          <a:bodyPr/>
          <a:lstStyle/>
          <a:p>
            <a:r>
              <a:rPr lang="en-US" dirty="0"/>
              <a:t>How much is technical?	</a:t>
            </a:r>
          </a:p>
        </p:txBody>
      </p:sp>
      <p:sp>
        <p:nvSpPr>
          <p:cNvPr id="3" name="Content Placeholder 2">
            <a:extLst>
              <a:ext uri="{FF2B5EF4-FFF2-40B4-BE49-F238E27FC236}">
                <a16:creationId xmlns:a16="http://schemas.microsoft.com/office/drawing/2014/main" id="{4FE8F5E5-F917-0E70-C848-41B42A65E826}"/>
              </a:ext>
            </a:extLst>
          </p:cNvPr>
          <p:cNvSpPr>
            <a:spLocks noGrp="1"/>
          </p:cNvSpPr>
          <p:nvPr>
            <p:ph idx="1"/>
          </p:nvPr>
        </p:nvSpPr>
        <p:spPr>
          <a:xfrm>
            <a:off x="838200" y="1825624"/>
            <a:ext cx="8295290" cy="5032375"/>
          </a:xfrm>
        </p:spPr>
        <p:txBody>
          <a:bodyPr>
            <a:normAutofit/>
          </a:bodyPr>
          <a:lstStyle/>
          <a:p>
            <a:r>
              <a:rPr lang="en-US" dirty="0"/>
              <a:t>What is the difference between a geek and a dork?</a:t>
            </a:r>
          </a:p>
          <a:p>
            <a:endParaRPr lang="en-US" dirty="0"/>
          </a:p>
          <a:p>
            <a:r>
              <a:rPr lang="en-US" dirty="0"/>
              <a:t>Programmers in corporate environments don’t struggle with syntax, documentation, troubleshooting.  They struggle with managing relationships.</a:t>
            </a:r>
          </a:p>
          <a:p>
            <a:r>
              <a:rPr lang="en-US" dirty="0"/>
              <a:t>When do you ask for help?  Who do you ask?  (Type I errors and Type II errors both cut into productivity)</a:t>
            </a:r>
          </a:p>
          <a:p>
            <a:r>
              <a:rPr lang="en-US" dirty="0"/>
              <a:t>In academic environments, specialization of knowledge (</a:t>
            </a:r>
            <a:r>
              <a:rPr lang="en-US" dirty="0" err="1"/>
              <a:t>stovepiping</a:t>
            </a:r>
            <a:r>
              <a:rPr lang="en-US" dirty="0"/>
              <a:t>) means elite researchers just collaborate to get the expertise they need.</a:t>
            </a:r>
          </a:p>
          <a:p>
            <a:endParaRPr lang="en-US" dirty="0"/>
          </a:p>
        </p:txBody>
      </p:sp>
      <p:pic>
        <p:nvPicPr>
          <p:cNvPr id="11266" name="Picture 2" descr="Take Two | What's the difference between a geek and a nerd? | 89.3 KPCC">
            <a:extLst>
              <a:ext uri="{FF2B5EF4-FFF2-40B4-BE49-F238E27FC236}">
                <a16:creationId xmlns:a16="http://schemas.microsoft.com/office/drawing/2014/main" id="{2E4036FE-5FCE-FF2D-0F21-752DADC516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3805" y="1793684"/>
            <a:ext cx="3594100" cy="227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0682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B3E65-FED7-D5B8-48EF-833A5F4F7825}"/>
              </a:ext>
            </a:extLst>
          </p:cNvPr>
          <p:cNvSpPr>
            <a:spLocks noGrp="1"/>
          </p:cNvSpPr>
          <p:nvPr>
            <p:ph type="title"/>
          </p:nvPr>
        </p:nvSpPr>
        <p:spPr/>
        <p:txBody>
          <a:bodyPr/>
          <a:lstStyle/>
          <a:p>
            <a:r>
              <a:rPr lang="en-US" dirty="0"/>
              <a:t>Try to use the spells in the </a:t>
            </a:r>
            <a:r>
              <a:rPr lang="en-US" dirty="0" err="1"/>
              <a:t>spellbook</a:t>
            </a:r>
            <a:r>
              <a:rPr lang="en-US" dirty="0"/>
              <a:t> for good?</a:t>
            </a:r>
          </a:p>
        </p:txBody>
      </p:sp>
      <p:pic>
        <p:nvPicPr>
          <p:cNvPr id="10242" name="Picture 2" descr="Blank Spell Book Grimoire Witch Spellbook Book of Shadows | Etsy Norway">
            <a:extLst>
              <a:ext uri="{FF2B5EF4-FFF2-40B4-BE49-F238E27FC236}">
                <a16:creationId xmlns:a16="http://schemas.microsoft.com/office/drawing/2014/main" id="{30315386-32D7-56C3-33E7-299AB60BD4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3863" y="1690688"/>
            <a:ext cx="5528440" cy="4146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6301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58EA2-0C54-C8D2-7C42-EC15822B06D8}"/>
              </a:ext>
            </a:extLst>
          </p:cNvPr>
          <p:cNvSpPr>
            <a:spLocks noGrp="1"/>
          </p:cNvSpPr>
          <p:nvPr>
            <p:ph type="title"/>
          </p:nvPr>
        </p:nvSpPr>
        <p:spPr/>
        <p:txBody>
          <a:bodyPr/>
          <a:lstStyle/>
          <a:p>
            <a:r>
              <a:rPr lang="en-US" dirty="0"/>
              <a:t>Next year?	</a:t>
            </a:r>
          </a:p>
        </p:txBody>
      </p:sp>
      <p:sp>
        <p:nvSpPr>
          <p:cNvPr id="3" name="Content Placeholder 2">
            <a:extLst>
              <a:ext uri="{FF2B5EF4-FFF2-40B4-BE49-F238E27FC236}">
                <a16:creationId xmlns:a16="http://schemas.microsoft.com/office/drawing/2014/main" id="{523A6E4D-A949-09C4-2039-4C460F4A32B6}"/>
              </a:ext>
            </a:extLst>
          </p:cNvPr>
          <p:cNvSpPr>
            <a:spLocks noGrp="1"/>
          </p:cNvSpPr>
          <p:nvPr>
            <p:ph idx="1"/>
          </p:nvPr>
        </p:nvSpPr>
        <p:spPr/>
        <p:txBody>
          <a:bodyPr/>
          <a:lstStyle/>
          <a:p>
            <a:r>
              <a:rPr lang="en-US" dirty="0"/>
              <a:t>Less hard math week 1 &amp; 2.</a:t>
            </a:r>
          </a:p>
          <a:p>
            <a:r>
              <a:rPr lang="en-US" dirty="0"/>
              <a:t>More straightforward (</a:t>
            </a:r>
            <a:r>
              <a:rPr lang="en-US" dirty="0" err="1"/>
              <a:t>aready</a:t>
            </a:r>
            <a:r>
              <a:rPr lang="en-US" dirty="0"/>
              <a:t>-solved, not impossible) assignments.  Post answers to assignments with problem specification.</a:t>
            </a:r>
          </a:p>
          <a:p>
            <a:r>
              <a:rPr lang="en-US" dirty="0" err="1"/>
              <a:t>Prereqs</a:t>
            </a:r>
            <a:r>
              <a:rPr lang="en-US" dirty="0"/>
              <a:t>:  multivariable calculus, intro CS.     (</a:t>
            </a:r>
            <a:r>
              <a:rPr lang="en-US" b="1" dirty="0"/>
              <a:t>linear algebra and probability theory </a:t>
            </a:r>
            <a:r>
              <a:rPr lang="en-US" dirty="0"/>
              <a:t>were missing from </a:t>
            </a:r>
            <a:r>
              <a:rPr lang="en-US" dirty="0" err="1"/>
              <a:t>prereqs</a:t>
            </a:r>
            <a:r>
              <a:rPr lang="en-US" dirty="0"/>
              <a:t>)</a:t>
            </a:r>
          </a:p>
          <a:p>
            <a:r>
              <a:rPr lang="en-US" dirty="0"/>
              <a:t>++ Tree-based models, gradient boosting, feature selection  </a:t>
            </a:r>
          </a:p>
          <a:p>
            <a:endParaRPr lang="en-US" dirty="0"/>
          </a:p>
          <a:p>
            <a:endParaRPr lang="en-US" dirty="0"/>
          </a:p>
        </p:txBody>
      </p:sp>
    </p:spTree>
    <p:extLst>
      <p:ext uri="{BB962C8B-B14F-4D97-AF65-F5344CB8AC3E}">
        <p14:creationId xmlns:p14="http://schemas.microsoft.com/office/powerpoint/2010/main" val="2128738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9F9E2-4678-C0B1-E3B4-2704F16FA05D}"/>
              </a:ext>
            </a:extLst>
          </p:cNvPr>
          <p:cNvSpPr>
            <a:spLocks noGrp="1"/>
          </p:cNvSpPr>
          <p:nvPr>
            <p:ph type="title"/>
          </p:nvPr>
        </p:nvSpPr>
        <p:spPr/>
        <p:txBody>
          <a:bodyPr/>
          <a:lstStyle/>
          <a:p>
            <a:r>
              <a:rPr lang="en-US" dirty="0"/>
              <a:t>Dependency hell… </a:t>
            </a:r>
          </a:p>
        </p:txBody>
      </p:sp>
      <p:sp>
        <p:nvSpPr>
          <p:cNvPr id="3" name="Content Placeholder 2">
            <a:extLst>
              <a:ext uri="{FF2B5EF4-FFF2-40B4-BE49-F238E27FC236}">
                <a16:creationId xmlns:a16="http://schemas.microsoft.com/office/drawing/2014/main" id="{B2B5F0D7-8F28-CF08-DB0E-2CB24B98C110}"/>
              </a:ext>
            </a:extLst>
          </p:cNvPr>
          <p:cNvSpPr>
            <a:spLocks noGrp="1"/>
          </p:cNvSpPr>
          <p:nvPr>
            <p:ph idx="1"/>
          </p:nvPr>
        </p:nvSpPr>
        <p:spPr>
          <a:xfrm>
            <a:off x="838200" y="1825624"/>
            <a:ext cx="10515600" cy="5032375"/>
          </a:xfrm>
        </p:spPr>
        <p:txBody>
          <a:bodyPr>
            <a:normAutofit/>
          </a:bodyPr>
          <a:lstStyle/>
          <a:p>
            <a:r>
              <a:rPr lang="en-US" dirty="0"/>
              <a:t>While preparing notes for Wednesday, I encountered a Unicode decode error from </a:t>
            </a:r>
            <a:r>
              <a:rPr lang="en-US" dirty="0" err="1"/>
              <a:t>scikitlearn’s</a:t>
            </a:r>
            <a:r>
              <a:rPr lang="en-US" dirty="0"/>
              <a:t> </a:t>
            </a:r>
            <a:r>
              <a:rPr lang="en-US" dirty="0" err="1"/>
              <a:t>LogisticRegressionCV</a:t>
            </a:r>
            <a:r>
              <a:rPr lang="en-US" dirty="0"/>
              <a:t> method.  </a:t>
            </a:r>
          </a:p>
          <a:p>
            <a:r>
              <a:rPr lang="en-US" dirty="0"/>
              <a:t>Since the data was </a:t>
            </a:r>
            <a:r>
              <a:rPr lang="en-US" dirty="0" err="1"/>
              <a:t>numpy</a:t>
            </a:r>
            <a:r>
              <a:rPr lang="en-US" dirty="0"/>
              <a:t> arrays (no Unicode!) I took this to be a bug.</a:t>
            </a:r>
          </a:p>
          <a:p>
            <a:r>
              <a:rPr lang="en-US" dirty="0">
                <a:hlinkClick r:id="rId2"/>
              </a:rPr>
              <a:t>https://github.com/scikit-optimize/scikit-optimize/issues/981</a:t>
            </a:r>
            <a:endParaRPr lang="en-US" dirty="0"/>
          </a:p>
          <a:p>
            <a:endParaRPr lang="en-US" dirty="0"/>
          </a:p>
          <a:p>
            <a:endParaRPr lang="en-US" dirty="0"/>
          </a:p>
          <a:p>
            <a:pPr marL="0" indent="0">
              <a:buNone/>
            </a:pPr>
            <a:endParaRPr lang="en-US" dirty="0"/>
          </a:p>
          <a:p>
            <a:pPr marL="0" indent="0">
              <a:buNone/>
            </a:pPr>
            <a:endParaRPr lang="en-US" dirty="0"/>
          </a:p>
          <a:p>
            <a:r>
              <a:rPr lang="en-US" dirty="0"/>
              <a:t>Bug fix in </a:t>
            </a:r>
            <a:r>
              <a:rPr lang="en-US" dirty="0" err="1"/>
              <a:t>scipy</a:t>
            </a:r>
            <a:r>
              <a:rPr lang="en-US" dirty="0"/>
              <a:t> broke scikit-learn</a:t>
            </a:r>
          </a:p>
          <a:p>
            <a:r>
              <a:rPr lang="en-US" dirty="0"/>
              <a:t>Can anything be done?</a:t>
            </a:r>
          </a:p>
          <a:p>
            <a:pPr marL="0" indent="0">
              <a:buNone/>
            </a:pPr>
            <a:endParaRPr lang="en-US" dirty="0"/>
          </a:p>
        </p:txBody>
      </p:sp>
      <p:pic>
        <p:nvPicPr>
          <p:cNvPr id="6" name="Picture 5">
            <a:extLst>
              <a:ext uri="{FF2B5EF4-FFF2-40B4-BE49-F238E27FC236}">
                <a16:creationId xmlns:a16="http://schemas.microsoft.com/office/drawing/2014/main" id="{C036614E-6919-E9E4-0213-D79C65EE6527}"/>
              </a:ext>
            </a:extLst>
          </p:cNvPr>
          <p:cNvPicPr>
            <a:picLocks noChangeAspect="1"/>
          </p:cNvPicPr>
          <p:nvPr/>
        </p:nvPicPr>
        <p:blipFill>
          <a:blip r:embed="rId3"/>
          <a:stretch>
            <a:fillRect/>
          </a:stretch>
        </p:blipFill>
        <p:spPr>
          <a:xfrm>
            <a:off x="759151" y="3911380"/>
            <a:ext cx="10515599" cy="1622915"/>
          </a:xfrm>
          <a:prstGeom prst="rect">
            <a:avLst/>
          </a:prstGeom>
        </p:spPr>
      </p:pic>
    </p:spTree>
    <p:extLst>
      <p:ext uri="{BB962C8B-B14F-4D97-AF65-F5344CB8AC3E}">
        <p14:creationId xmlns:p14="http://schemas.microsoft.com/office/powerpoint/2010/main" val="538645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8D1B-6005-EC45-E01B-619F24326066}"/>
              </a:ext>
            </a:extLst>
          </p:cNvPr>
          <p:cNvSpPr>
            <a:spLocks noGrp="1"/>
          </p:cNvSpPr>
          <p:nvPr>
            <p:ph type="title"/>
          </p:nvPr>
        </p:nvSpPr>
        <p:spPr/>
        <p:txBody>
          <a:bodyPr/>
          <a:lstStyle/>
          <a:p>
            <a:r>
              <a:rPr lang="en-US" dirty="0"/>
              <a:t>Pinned versions:  A deal with the devil</a:t>
            </a:r>
          </a:p>
        </p:txBody>
      </p:sp>
      <p:sp>
        <p:nvSpPr>
          <p:cNvPr id="3" name="Content Placeholder 2">
            <a:extLst>
              <a:ext uri="{FF2B5EF4-FFF2-40B4-BE49-F238E27FC236}">
                <a16:creationId xmlns:a16="http://schemas.microsoft.com/office/drawing/2014/main" id="{E113FF0A-9F86-A8A6-3D30-A022005CDB53}"/>
              </a:ext>
            </a:extLst>
          </p:cNvPr>
          <p:cNvSpPr>
            <a:spLocks noGrp="1"/>
          </p:cNvSpPr>
          <p:nvPr>
            <p:ph idx="1"/>
          </p:nvPr>
        </p:nvSpPr>
        <p:spPr>
          <a:xfrm>
            <a:off x="838200" y="1825625"/>
            <a:ext cx="9041524" cy="4351338"/>
          </a:xfrm>
        </p:spPr>
        <p:txBody>
          <a:bodyPr/>
          <a:lstStyle/>
          <a:p>
            <a:r>
              <a:rPr lang="en-US" dirty="0"/>
              <a:t>When your code needs stability, you can insist on the version and subversion number of the operating system, the python engine, and the scientific libraries.</a:t>
            </a:r>
          </a:p>
          <a:p>
            <a:r>
              <a:rPr lang="en-US" dirty="0"/>
              <a:t>API of scientific libraries slowly evolves.  “</a:t>
            </a:r>
            <a:r>
              <a:rPr lang="en-US" dirty="0" err="1"/>
              <a:t>DeprecationWarning</a:t>
            </a:r>
            <a:r>
              <a:rPr lang="en-US" dirty="0"/>
              <a:t>” anyone?</a:t>
            </a:r>
          </a:p>
          <a:p>
            <a:r>
              <a:rPr lang="en-US" dirty="0"/>
              <a:t>Expect code that specifies pinned versions to work 100% until it breaks, and then it will break catastrophically.</a:t>
            </a:r>
          </a:p>
          <a:p>
            <a:r>
              <a:rPr lang="en-US" dirty="0"/>
              <a:t>Pinned version code is more needy than shotgun code; it needs more hard drive space, separate computing environments, containers…</a:t>
            </a:r>
          </a:p>
          <a:p>
            <a:pPr marL="0" indent="0">
              <a:buNone/>
            </a:pPr>
            <a:endParaRPr lang="en-US" dirty="0"/>
          </a:p>
        </p:txBody>
      </p:sp>
      <p:pic>
        <p:nvPicPr>
          <p:cNvPr id="6146" name="Picture 2" descr="Mephistopheles (Character) - Comic Vine">
            <a:extLst>
              <a:ext uri="{FF2B5EF4-FFF2-40B4-BE49-F238E27FC236}">
                <a16:creationId xmlns:a16="http://schemas.microsoft.com/office/drawing/2014/main" id="{E555F1AE-CAB9-4D38-5EB4-894188BD1E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3497" y="108826"/>
            <a:ext cx="1778000" cy="2730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2648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72666-8A56-41C0-110A-5638B4A028D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37EEBE6-22B7-2B96-59B8-FD497F24C786}"/>
              </a:ext>
            </a:extLst>
          </p:cNvPr>
          <p:cNvSpPr>
            <a:spLocks noGrp="1"/>
          </p:cNvSpPr>
          <p:nvPr>
            <p:ph idx="1"/>
          </p:nvPr>
        </p:nvSpPr>
        <p:spPr>
          <a:xfrm>
            <a:off x="722586" y="4894645"/>
            <a:ext cx="10515600" cy="1516665"/>
          </a:xfrm>
        </p:spPr>
        <p:txBody>
          <a:bodyPr>
            <a:normAutofit fontScale="62500" lnSpcReduction="20000"/>
          </a:bodyPr>
          <a:lstStyle/>
          <a:p>
            <a:endParaRPr lang="en-US" dirty="0"/>
          </a:p>
          <a:p>
            <a:pPr marL="0" indent="0">
              <a:buNone/>
            </a:pPr>
            <a:r>
              <a:rPr lang="en-US" b="1" dirty="0"/>
              <a:t>A viral video that appeared to show Obama calling Trump a 'dips---' shows a disturbing new trend called 'deepfakes</a:t>
            </a:r>
            <a:r>
              <a:rPr lang="en-US" b="1" dirty="0">
                <a:hlinkClick r:id="rId2"/>
              </a:rPr>
              <a:t>’</a:t>
            </a:r>
            <a:r>
              <a:rPr lang="en-US" b="1" dirty="0"/>
              <a:t>  </a:t>
            </a:r>
            <a:r>
              <a:rPr lang="en-US" dirty="0">
                <a:hlinkClick r:id="rId2"/>
              </a:rPr>
              <a:t>Kaylee Fagan</a:t>
            </a:r>
            <a:r>
              <a:rPr lang="en-US" dirty="0"/>
              <a:t>   Apr 17, 2018, 3:48 PM</a:t>
            </a:r>
          </a:p>
          <a:p>
            <a:endParaRPr lang="en-US" dirty="0"/>
          </a:p>
          <a:p>
            <a:pPr marL="0" indent="0">
              <a:buNone/>
            </a:pPr>
            <a:r>
              <a:rPr lang="en-US" dirty="0"/>
              <a:t>https://</a:t>
            </a:r>
            <a:r>
              <a:rPr lang="en-US" dirty="0" err="1"/>
              <a:t>www.businessinsider.com</a:t>
            </a:r>
            <a:r>
              <a:rPr lang="en-US" dirty="0"/>
              <a:t>/obama-deepfake-video-insulting-trump-2018-4</a:t>
            </a:r>
          </a:p>
        </p:txBody>
      </p:sp>
      <p:pic>
        <p:nvPicPr>
          <p:cNvPr id="5" name="Picture 4">
            <a:extLst>
              <a:ext uri="{FF2B5EF4-FFF2-40B4-BE49-F238E27FC236}">
                <a16:creationId xmlns:a16="http://schemas.microsoft.com/office/drawing/2014/main" id="{812B4F05-A4A0-7FE8-BE91-702A128CC2F8}"/>
              </a:ext>
            </a:extLst>
          </p:cNvPr>
          <p:cNvPicPr>
            <a:picLocks noChangeAspect="1"/>
          </p:cNvPicPr>
          <p:nvPr/>
        </p:nvPicPr>
        <p:blipFill>
          <a:blip r:embed="rId3"/>
          <a:stretch>
            <a:fillRect/>
          </a:stretch>
        </p:blipFill>
        <p:spPr>
          <a:xfrm>
            <a:off x="641130" y="126123"/>
            <a:ext cx="10197721" cy="5076497"/>
          </a:xfrm>
          <a:prstGeom prst="rect">
            <a:avLst/>
          </a:prstGeom>
        </p:spPr>
      </p:pic>
    </p:spTree>
    <p:extLst>
      <p:ext uri="{BB962C8B-B14F-4D97-AF65-F5344CB8AC3E}">
        <p14:creationId xmlns:p14="http://schemas.microsoft.com/office/powerpoint/2010/main" val="2106822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D5FB7-BE29-962F-8616-2D68D90E90E6}"/>
              </a:ext>
            </a:extLst>
          </p:cNvPr>
          <p:cNvSpPr>
            <a:spLocks noGrp="1"/>
          </p:cNvSpPr>
          <p:nvPr>
            <p:ph type="title"/>
          </p:nvPr>
        </p:nvSpPr>
        <p:spPr/>
        <p:txBody>
          <a:bodyPr/>
          <a:lstStyle/>
          <a:p>
            <a:r>
              <a:rPr lang="en-US" dirty="0"/>
              <a:t>Caught in the wild (without Cassandra disclaimer)</a:t>
            </a:r>
          </a:p>
        </p:txBody>
      </p:sp>
      <p:pic>
        <p:nvPicPr>
          <p:cNvPr id="1026" name="Picture 2" descr="Deepfake presidents used in Russia-Ukraine war - BBC News">
            <a:extLst>
              <a:ext uri="{FF2B5EF4-FFF2-40B4-BE49-F238E27FC236}">
                <a16:creationId xmlns:a16="http://schemas.microsoft.com/office/drawing/2014/main" id="{A8B762BF-CB92-623E-1B92-37C54798900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04835" y="1907572"/>
            <a:ext cx="7739165"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8906E0D-56EE-69A8-F755-575F52578C81}"/>
              </a:ext>
            </a:extLst>
          </p:cNvPr>
          <p:cNvSpPr/>
          <p:nvPr/>
        </p:nvSpPr>
        <p:spPr>
          <a:xfrm>
            <a:off x="952890" y="6258910"/>
            <a:ext cx="10093482" cy="923330"/>
          </a:xfrm>
          <a:prstGeom prst="rect">
            <a:avLst/>
          </a:prstGeom>
        </p:spPr>
        <p:txBody>
          <a:bodyPr wrap="square">
            <a:spAutoFit/>
          </a:bodyPr>
          <a:lstStyle/>
          <a:p>
            <a:r>
              <a:rPr lang="en-US" dirty="0">
                <a:hlinkClick r:id="rId3"/>
              </a:rPr>
              <a:t>https://www.wired.com/story/zelensky-deepfake-facebook-twitter-playbook/</a:t>
            </a:r>
            <a:endParaRPr lang="en-US" dirty="0"/>
          </a:p>
          <a:p>
            <a:r>
              <a:rPr lang="en-US" dirty="0"/>
              <a:t>Mar 17, 2022  Tom </a:t>
            </a:r>
            <a:r>
              <a:rPr lang="en-US" dirty="0" err="1"/>
              <a:t>Simonite</a:t>
            </a:r>
            <a:r>
              <a:rPr lang="en-US" dirty="0"/>
              <a:t> </a:t>
            </a:r>
            <a:r>
              <a:rPr lang="en-US" b="1" dirty="0"/>
              <a:t>A Zelensky Deepfake Was Quickly Defeated. The Next One Might Not Be</a:t>
            </a:r>
          </a:p>
          <a:p>
            <a:r>
              <a:rPr lang="en-US" dirty="0"/>
              <a:t> </a:t>
            </a:r>
          </a:p>
        </p:txBody>
      </p:sp>
    </p:spTree>
    <p:extLst>
      <p:ext uri="{BB962C8B-B14F-4D97-AF65-F5344CB8AC3E}">
        <p14:creationId xmlns:p14="http://schemas.microsoft.com/office/powerpoint/2010/main" val="2902827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7C7E4-6AF7-8417-6FE7-FF934A235D33}"/>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A94D7102-0E62-B93C-7E57-BDEB5BF5F9A0}"/>
              </a:ext>
            </a:extLst>
          </p:cNvPr>
          <p:cNvPicPr>
            <a:picLocks noGrp="1" noChangeAspect="1"/>
          </p:cNvPicPr>
          <p:nvPr>
            <p:ph idx="1"/>
          </p:nvPr>
        </p:nvPicPr>
        <p:blipFill>
          <a:blip r:embed="rId2"/>
          <a:stretch>
            <a:fillRect/>
          </a:stretch>
        </p:blipFill>
        <p:spPr>
          <a:xfrm>
            <a:off x="395015" y="157654"/>
            <a:ext cx="7507656" cy="6180083"/>
          </a:xfrm>
        </p:spPr>
      </p:pic>
      <p:sp>
        <p:nvSpPr>
          <p:cNvPr id="4" name="Rectangle 3">
            <a:extLst>
              <a:ext uri="{FF2B5EF4-FFF2-40B4-BE49-F238E27FC236}">
                <a16:creationId xmlns:a16="http://schemas.microsoft.com/office/drawing/2014/main" id="{880906EB-8FF6-77EE-9AB2-A68FBFCCCD75}"/>
              </a:ext>
            </a:extLst>
          </p:cNvPr>
          <p:cNvSpPr/>
          <p:nvPr/>
        </p:nvSpPr>
        <p:spPr>
          <a:xfrm>
            <a:off x="2393732" y="6488668"/>
            <a:ext cx="5029197" cy="369332"/>
          </a:xfrm>
          <a:prstGeom prst="rect">
            <a:avLst/>
          </a:prstGeom>
        </p:spPr>
        <p:txBody>
          <a:bodyPr wrap="none">
            <a:spAutoFit/>
          </a:bodyPr>
          <a:lstStyle/>
          <a:p>
            <a:r>
              <a:rPr lang="en-US" dirty="0"/>
              <a:t>https://</a:t>
            </a:r>
            <a:r>
              <a:rPr lang="en-US" dirty="0" err="1"/>
              <a:t>www.youtube.com</a:t>
            </a:r>
            <a:r>
              <a:rPr lang="en-US" dirty="0"/>
              <a:t>/</a:t>
            </a:r>
            <a:r>
              <a:rPr lang="en-US" dirty="0" err="1"/>
              <a:t>watch?v</a:t>
            </a:r>
            <a:r>
              <a:rPr lang="en-US" dirty="0"/>
              <a:t>=lONuXGNqLO0</a:t>
            </a:r>
          </a:p>
        </p:txBody>
      </p:sp>
    </p:spTree>
    <p:extLst>
      <p:ext uri="{BB962C8B-B14F-4D97-AF65-F5344CB8AC3E}">
        <p14:creationId xmlns:p14="http://schemas.microsoft.com/office/powerpoint/2010/main" val="525180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B576D-BC91-9ED7-8E78-471DBCDCEA36}"/>
              </a:ext>
            </a:extLst>
          </p:cNvPr>
          <p:cNvSpPr>
            <a:spLocks noGrp="1"/>
          </p:cNvSpPr>
          <p:nvPr>
            <p:ph type="title"/>
          </p:nvPr>
        </p:nvSpPr>
        <p:spPr>
          <a:xfrm>
            <a:off x="838200" y="18284"/>
            <a:ext cx="11122572" cy="1325563"/>
          </a:xfrm>
        </p:spPr>
        <p:txBody>
          <a:bodyPr/>
          <a:lstStyle/>
          <a:p>
            <a:r>
              <a:rPr lang="en-US" dirty="0" err="1"/>
              <a:t>Avatarify</a:t>
            </a:r>
            <a:r>
              <a:rPr lang="en-US" dirty="0"/>
              <a:t> – server for streaming video </a:t>
            </a:r>
            <a:r>
              <a:rPr lang="en-US" dirty="0" err="1"/>
              <a:t>faceswap</a:t>
            </a:r>
            <a:endParaRPr lang="en-US" dirty="0"/>
          </a:p>
        </p:txBody>
      </p:sp>
      <p:sp>
        <p:nvSpPr>
          <p:cNvPr id="3" name="Content Placeholder 2">
            <a:extLst>
              <a:ext uri="{FF2B5EF4-FFF2-40B4-BE49-F238E27FC236}">
                <a16:creationId xmlns:a16="http://schemas.microsoft.com/office/drawing/2014/main" id="{4CD82D7B-F767-99D4-5C7A-F8F2F8B3B515}"/>
              </a:ext>
            </a:extLst>
          </p:cNvPr>
          <p:cNvSpPr>
            <a:spLocks noGrp="1"/>
          </p:cNvSpPr>
          <p:nvPr>
            <p:ph idx="1"/>
          </p:nvPr>
        </p:nvSpPr>
        <p:spPr/>
        <p:txBody>
          <a:bodyPr/>
          <a:lstStyle/>
          <a:p>
            <a:endParaRPr lang="en-US" dirty="0"/>
          </a:p>
        </p:txBody>
      </p:sp>
      <p:sp>
        <p:nvSpPr>
          <p:cNvPr id="4" name="Rectangle 3">
            <a:extLst>
              <a:ext uri="{FF2B5EF4-FFF2-40B4-BE49-F238E27FC236}">
                <a16:creationId xmlns:a16="http://schemas.microsoft.com/office/drawing/2014/main" id="{8F429783-92AF-061C-FDED-6F68B1FF7334}"/>
              </a:ext>
            </a:extLst>
          </p:cNvPr>
          <p:cNvSpPr/>
          <p:nvPr/>
        </p:nvSpPr>
        <p:spPr>
          <a:xfrm>
            <a:off x="674502" y="6311900"/>
            <a:ext cx="4221477" cy="369332"/>
          </a:xfrm>
          <a:prstGeom prst="rect">
            <a:avLst/>
          </a:prstGeom>
        </p:spPr>
        <p:txBody>
          <a:bodyPr wrap="none">
            <a:spAutoFit/>
          </a:bodyPr>
          <a:lstStyle/>
          <a:p>
            <a:r>
              <a:rPr lang="en-US" dirty="0"/>
              <a:t>https://</a:t>
            </a:r>
            <a:r>
              <a:rPr lang="en-US" dirty="0" err="1"/>
              <a:t>github.com</a:t>
            </a:r>
            <a:r>
              <a:rPr lang="en-US" dirty="0"/>
              <a:t>/</a:t>
            </a:r>
            <a:r>
              <a:rPr lang="en-US" dirty="0" err="1"/>
              <a:t>alievk</a:t>
            </a:r>
            <a:r>
              <a:rPr lang="en-US" dirty="0"/>
              <a:t>/</a:t>
            </a:r>
            <a:r>
              <a:rPr lang="en-US" dirty="0" err="1"/>
              <a:t>avatarify</a:t>
            </a:r>
            <a:r>
              <a:rPr lang="en-US" dirty="0"/>
              <a:t>-python</a:t>
            </a:r>
          </a:p>
        </p:txBody>
      </p:sp>
      <p:pic>
        <p:nvPicPr>
          <p:cNvPr id="2050" name="Picture 2">
            <a:extLst>
              <a:ext uri="{FF2B5EF4-FFF2-40B4-BE49-F238E27FC236}">
                <a16:creationId xmlns:a16="http://schemas.microsoft.com/office/drawing/2014/main" id="{707350AA-7CB8-73E2-421A-7E131EAFE3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502" y="1113632"/>
            <a:ext cx="7620000" cy="513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50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9AC8B-E4EB-B682-A40B-DA6C2A0DE6D1}"/>
              </a:ext>
            </a:extLst>
          </p:cNvPr>
          <p:cNvSpPr>
            <a:spLocks noGrp="1"/>
          </p:cNvSpPr>
          <p:nvPr>
            <p:ph type="title"/>
          </p:nvPr>
        </p:nvSpPr>
        <p:spPr/>
        <p:txBody>
          <a:bodyPr/>
          <a:lstStyle/>
          <a:p>
            <a:r>
              <a:rPr lang="en-US" dirty="0"/>
              <a:t>Learning to see, gloomy Sunday morning</a:t>
            </a:r>
          </a:p>
        </p:txBody>
      </p:sp>
      <p:pic>
        <p:nvPicPr>
          <p:cNvPr id="5" name="Content Placeholder 4">
            <a:extLst>
              <a:ext uri="{FF2B5EF4-FFF2-40B4-BE49-F238E27FC236}">
                <a16:creationId xmlns:a16="http://schemas.microsoft.com/office/drawing/2014/main" id="{C9ED77D7-17EE-0A1E-2223-133922F84076}"/>
              </a:ext>
            </a:extLst>
          </p:cNvPr>
          <p:cNvPicPr>
            <a:picLocks noGrp="1" noChangeAspect="1"/>
          </p:cNvPicPr>
          <p:nvPr>
            <p:ph idx="1"/>
          </p:nvPr>
        </p:nvPicPr>
        <p:blipFill>
          <a:blip r:embed="rId2"/>
          <a:stretch>
            <a:fillRect/>
          </a:stretch>
        </p:blipFill>
        <p:spPr>
          <a:xfrm>
            <a:off x="1147817" y="1400202"/>
            <a:ext cx="9509672" cy="5589250"/>
          </a:xfrm>
        </p:spPr>
      </p:pic>
    </p:spTree>
    <p:extLst>
      <p:ext uri="{BB962C8B-B14F-4D97-AF65-F5344CB8AC3E}">
        <p14:creationId xmlns:p14="http://schemas.microsoft.com/office/powerpoint/2010/main" val="4007083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1017</TotalTime>
  <Words>925</Words>
  <Application>Microsoft Macintosh PowerPoint</Application>
  <PresentationFormat>Widescreen</PresentationFormat>
  <Paragraphs>86</Paragraphs>
  <Slides>29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Calibri Light</vt:lpstr>
      <vt:lpstr>Corbel</vt:lpstr>
      <vt:lpstr>Gill Sans Light</vt:lpstr>
      <vt:lpstr>Proxima Nova Regular</vt:lpstr>
      <vt:lpstr>Office Theme</vt:lpstr>
      <vt:lpstr>AI and art</vt:lpstr>
      <vt:lpstr>PowerPoint Presentation</vt:lpstr>
      <vt:lpstr>Dependency hell… </vt:lpstr>
      <vt:lpstr>Pinned versions:  A deal with the devil</vt:lpstr>
      <vt:lpstr>PowerPoint Presentation</vt:lpstr>
      <vt:lpstr>Caught in the wild (without Cassandra disclaimer)</vt:lpstr>
      <vt:lpstr>PowerPoint Presentation</vt:lpstr>
      <vt:lpstr>Avatarify – server for streaming video faceswap</vt:lpstr>
      <vt:lpstr>Learning to see, gloomy Sunday morning</vt:lpstr>
      <vt:lpstr>PowerPoint Presentation</vt:lpstr>
      <vt:lpstr>pix2pix  -- CNNs trained on image pairs</vt:lpstr>
      <vt:lpstr>pix2pix  -- CNNs trained on image pairs</vt:lpstr>
      <vt:lpstr>PowerPoint Presentation</vt:lpstr>
      <vt:lpstr>pix2pix  -- CNNs trained on image pairs</vt:lpstr>
      <vt:lpstr>Edges2cats</vt:lpstr>
      <vt:lpstr>OpenAI: DALL-E: trained to generate images from text</vt:lpstr>
      <vt:lpstr>PowerPoint Presentation</vt:lpstr>
      <vt:lpstr>CLIP:  another text-to-image framework</vt:lpstr>
      <vt:lpstr>PowerPoint Presentation</vt:lpstr>
      <vt:lpstr>Applications abound</vt:lpstr>
      <vt:lpstr>PowerPoint Presentation</vt:lpstr>
      <vt:lpstr>Why is this happening?</vt:lpstr>
      <vt:lpstr>With great power comes great responsibility</vt:lpstr>
      <vt:lpstr>PowerPoint Presentation</vt:lpstr>
      <vt:lpstr>PowerPoint Presentation</vt:lpstr>
      <vt:lpstr>Image databases need careful review.. </vt:lpstr>
      <vt:lpstr>How much is technical? </vt:lpstr>
      <vt:lpstr>Try to use the spells in the spellbook for good?</vt:lpstr>
      <vt:lpstr>Next year?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 Trimble</dc:creator>
  <cp:lastModifiedBy>Will Trimble</cp:lastModifiedBy>
  <cp:revision>5</cp:revision>
  <dcterms:created xsi:type="dcterms:W3CDTF">2022-05-26T02:25:54Z</dcterms:created>
  <dcterms:modified xsi:type="dcterms:W3CDTF">2022-12-15T22:49:06Z</dcterms:modified>
</cp:coreProperties>
</file>

<file path=docProps/thumbnail.jpeg>
</file>